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ia Kager" initials="DK" lastIdx="1" clrIdx="0">
    <p:extLst>
      <p:ext uri="{19B8F6BF-5375-455C-9EA6-DF929625EA0E}">
        <p15:presenceInfo xmlns:p15="http://schemas.microsoft.com/office/powerpoint/2012/main" userId="Dalia Ka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0000FF"/>
    <a:srgbClr val="7BD2FD"/>
    <a:srgbClr val="6489C4"/>
    <a:srgbClr val="4A75BA"/>
    <a:srgbClr val="36588E"/>
    <a:srgbClr val="405268"/>
    <a:srgbClr val="014BB7"/>
    <a:srgbClr val="2E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>
      <p:cViewPr varScale="1">
        <p:scale>
          <a:sx n="68" d="100"/>
          <a:sy n="68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7DBC60F-9EC7-4509-B217-CA65B04095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616D910-FF24-4216-9E8D-B010550C39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00276E2-8ED9-41A6-90B7-80BAFBCE66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5BC9493-32A2-4900-AC84-6F63CE83D8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928E3D9-F7F1-45D8-BF4B-81CDB9FAFA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DA61D17-61A0-4D1E-B7EB-662165FF9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8EB203-7469-4587-AEEF-448B22202CE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66593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:\Inf7.png">
            <a:extLst>
              <a:ext uri="{FF2B5EF4-FFF2-40B4-BE49-F238E27FC236}">
                <a16:creationId xmlns:a16="http://schemas.microsoft.com/office/drawing/2014/main" id="{1FBB778C-6FF7-4556-A20B-C96146B4C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639AA48A-53B0-471B-A5F0-75442E94F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>
            <a:gsLst>
              <a:gs pos="0">
                <a:srgbClr val="6489C4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64F90F11-4A14-422E-BB89-8BCF1D535A5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solidFill>
                  <a:schemeClr val="bg1"/>
                </a:solidFill>
                <a:latin typeface="Arial" charset="0"/>
              </a:rPr>
              <a:t>Udžbenik informatike za 7. razred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221088"/>
            <a:ext cx="7988300" cy="1470025"/>
          </a:xfrm>
        </p:spPr>
        <p:txBody>
          <a:bodyPr/>
          <a:lstStyle>
            <a:lvl1pPr>
              <a:defRPr sz="4400">
                <a:solidFill>
                  <a:srgbClr val="014BB7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565400"/>
            <a:ext cx="7991475" cy="1150938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7BD2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stil podnaslova matrice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FAA7074-4AF9-4F50-91F3-1134C4260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BA00C9-CCBD-4C57-A8AD-BB4208D44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B2CC2D7-E6DB-4B72-B953-E23C412CC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69ABF-F44D-4888-A61F-485C942DDB8E}" type="slidenum">
              <a:rPr lang="hr-HR" altLang="sr-Latn-RS"/>
              <a:pPr/>
              <a:t>‹#›</a:t>
            </a:fld>
            <a:endParaRPr lang="hr-HR" altLang="sr-Latn-RS"/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1569307" cy="1560491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E8FF45E0-06FD-4280-950F-1342B0BF6341}"/>
              </a:ext>
            </a:extLst>
          </p:cNvPr>
          <p:cNvSpPr txBox="1"/>
          <p:nvPr userDrawn="1"/>
        </p:nvSpPr>
        <p:spPr>
          <a:xfrm>
            <a:off x="2840702" y="1193235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spc="150" baseline="0" dirty="0">
                <a:solidFill>
                  <a:schemeClr val="bg1"/>
                </a:solidFill>
                <a:latin typeface="Impact" panose="020B0806030902050204" pitchFamily="34" charset="0"/>
              </a:rPr>
              <a:t>SysPrint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DDE84DC-EECF-4BBC-9C6E-CE76F593AD67}"/>
              </a:ext>
            </a:extLst>
          </p:cNvPr>
          <p:cNvSpPr txBox="1"/>
          <p:nvPr userDrawn="1"/>
        </p:nvSpPr>
        <p:spPr>
          <a:xfrm>
            <a:off x="5454465" y="1116291"/>
            <a:ext cx="183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  <a:latin typeface="Adobe Garamond Pro Bold" panose="02020702060506020403" pitchFamily="18" charset="-18"/>
              </a:rPr>
              <a:t>udzbenik.</a:t>
            </a:r>
            <a:r>
              <a:rPr lang="hr-HR" sz="1050" dirty="0">
                <a:solidFill>
                  <a:schemeClr val="bg1"/>
                </a:solidFill>
                <a:latin typeface="Adobe Garamond Pro Bold" panose="02020702060506020403" pitchFamily="18" charset="-18"/>
              </a:rPr>
              <a:t>hr</a:t>
            </a:r>
            <a:endParaRPr lang="hr-HR" sz="1100" dirty="0">
              <a:solidFill>
                <a:schemeClr val="bg1"/>
              </a:solidFill>
              <a:latin typeface="Adobe Garamond Pro Bold" panose="02020702060506020403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338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CFD04-E1D8-400E-B129-3FCBF59B2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14D770-4ADA-48F9-8779-BE0EA1B8E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8268E3-C2E4-4163-A06A-15FD87A59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B1553-B8F8-4222-B822-704F3CBFF72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383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34483-F18B-4849-B492-AF08832A4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5D9CBA-B687-4754-AECD-040E57C06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68FAF1-AFD1-4BC5-9E90-001906B30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09AE6-20EF-4863-8EDB-74BE9127135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96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679A1D-12E1-4FC7-BA38-F11AD4F7A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D4A1C3-6EDE-4941-85A2-6CA21756B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7BD0DC-482C-467E-9CDA-0A1A49D45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E565C-6E37-451D-9B4A-6797CAEEFD2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71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DD8B7-451A-490A-819F-FA8C2B6FD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7CEDEF-4491-48EC-ABE0-EC975974E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521F3-4B55-4885-B683-5937EFAA5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932A8-139E-48E2-AD4D-53D2EA5EB8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077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5244A-91D0-456A-BCDD-D8BFE792FF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63384-413E-4922-B2AC-4D2A239F62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5789C-9592-444C-AD36-3E6C388E7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815F8-3C67-44A1-9FDC-E510CF129E9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441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5F10F4-F9CF-41DE-AD6C-C4EA552DE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FCD360-FD99-4E77-A2C5-A1D1B5CB1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2B0FFC-7C2E-4E9D-852D-641A3DBB7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F77D2-6709-4A14-AD5B-D95732BFAE0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093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168DDF-6165-471E-8B3D-6DF3C40C6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65E339-3A32-422E-AE67-28853A70F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44E98B-98DD-43FC-8347-9346ABFBB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E9FBA-CEA2-48FC-A9C1-1BD2C9425EA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189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30EC0B-D533-4476-A4AA-3991A8A2B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F9980B-5474-4BD9-9871-732C9EF091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D7F127-95DD-4BCC-B099-69DFE0BF5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E557E-E2BF-4313-AE0D-D67BE39D828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370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D3716-4D60-4D34-A4A3-96FD52904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80A04-A970-443F-AAF0-9F787DAEA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CFD6E-55F5-4B22-BE27-F9A319BFD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34A9A-B7A9-4EBE-AFA2-7A2F80D3585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005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F0AE66-EE4F-442F-AFCD-EE2AF2804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3AADFF-2A79-45B3-A833-0BBFE75E8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A10F2-3396-48FC-8409-ECCAC5CC7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90B8A-8254-4389-BEC4-F52B3EC7D9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306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extLst>
              <a:ext uri="{FF2B5EF4-FFF2-40B4-BE49-F238E27FC236}">
                <a16:creationId xmlns:a16="http://schemas.microsoft.com/office/drawing/2014/main" id="{FAE1CF57-682B-4AC1-9137-1DA33E1A7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rgbClr val="7BD2FD"/>
              </a:gs>
              <a:gs pos="100000">
                <a:srgbClr val="013A8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AB5B169-4187-40B6-B6C2-6B4326132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32E9539-0F32-4B4A-ADB1-6104E9B3E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4A66E73-BA37-461B-B5D5-A59578B9FC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63E686-6B69-4CCF-B87A-68E4F5C1DF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D39902-5D83-4EC2-AE17-9B469176C6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665326-0EAE-4D4E-9F63-32F3630A4BC1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8FFD2526-DD5D-458E-931B-B1B922F3E8D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722438" y="3676651"/>
            <a:ext cx="367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solidFill>
                  <a:schemeClr val="bg1"/>
                </a:solidFill>
                <a:latin typeface="Arial" charset="0"/>
              </a:rPr>
              <a:t>Udžbenik informatike za 7. razred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096209BE-6134-42A4-AEEA-3E22C08B4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4000"/>
            <a:ext cx="2508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F0066DC2-446B-4F63-968A-D14ED9EB591D}" type="slidenum">
              <a:rPr lang="hr-HR" altLang="sr-Latn-RS" sz="10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hr-HR" altLang="sr-Latn-RS" sz="1000">
              <a:solidFill>
                <a:srgbClr val="969696"/>
              </a:solidFill>
            </a:endParaRPr>
          </a:p>
        </p:txBody>
      </p:sp>
      <p:pic>
        <p:nvPicPr>
          <p:cNvPr id="1034" name="Picture 10" descr="sysprint logo ravni">
            <a:extLst>
              <a:ext uri="{FF2B5EF4-FFF2-40B4-BE49-F238E27FC236}">
                <a16:creationId xmlns:a16="http://schemas.microsoft.com/office/drawing/2014/main" id="{AF1467F1-3888-465A-B0A2-F7297F3A2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1750"/>
            <a:ext cx="1317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40604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C6D0F36C-79F4-46DF-B262-3474BD23D7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2492375"/>
            <a:ext cx="7991475" cy="115093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5. Održavanje računalnog sustava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CCBDEABC-A2CE-41CF-A9EA-B5C935B281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3975100"/>
            <a:ext cx="7988300" cy="14700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Održavanje računalnog sustava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Instaliranje univerzalnih aplikacija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2744576"/>
            <a:ext cx="3300437" cy="30956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3" y="3140582"/>
            <a:ext cx="1174403" cy="1151818"/>
          </a:xfrm>
          <a:prstGeom prst="rect">
            <a:avLst/>
          </a:prstGeom>
        </p:spPr>
      </p:pic>
      <p:cxnSp>
        <p:nvCxnSpPr>
          <p:cNvPr id="9" name="Ravni poveznik sa strelicom 8"/>
          <p:cNvCxnSpPr/>
          <p:nvPr/>
        </p:nvCxnSpPr>
        <p:spPr>
          <a:xfrm>
            <a:off x="1607736" y="3716491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5" y="3126336"/>
            <a:ext cx="2882876" cy="1124427"/>
          </a:xfrm>
          <a:prstGeom prst="rect">
            <a:avLst/>
          </a:prstGeom>
        </p:spPr>
      </p:pic>
      <p:cxnSp>
        <p:nvCxnSpPr>
          <p:cNvPr id="14" name="Ravni poveznik sa strelicom 13"/>
          <p:cNvCxnSpPr/>
          <p:nvPr/>
        </p:nvCxnSpPr>
        <p:spPr>
          <a:xfrm>
            <a:off x="5508109" y="3645024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Deinstaliranje univerzalnih aplikacija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1" y="1556792"/>
            <a:ext cx="5593883" cy="4320480"/>
          </a:xfrm>
        </p:spPr>
      </p:pic>
      <p:sp>
        <p:nvSpPr>
          <p:cNvPr id="5" name="Pravokutnik 4"/>
          <p:cNvSpPr/>
          <p:nvPr/>
        </p:nvSpPr>
        <p:spPr>
          <a:xfrm>
            <a:off x="5148064" y="4221088"/>
            <a:ext cx="79208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81" y="3140969"/>
            <a:ext cx="2622730" cy="1728192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7092280" y="4149080"/>
            <a:ext cx="864096" cy="334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4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Instaliranje ostale programske podrške</a:t>
            </a:r>
          </a:p>
        </p:txBody>
      </p:sp>
      <p:cxnSp>
        <p:nvCxnSpPr>
          <p:cNvPr id="9" name="Ravni poveznik sa strelicom 8"/>
          <p:cNvCxnSpPr/>
          <p:nvPr/>
        </p:nvCxnSpPr>
        <p:spPr>
          <a:xfrm>
            <a:off x="7308304" y="4002946"/>
            <a:ext cx="0" cy="650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4716016" y="3639482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r-HR" dirty="0"/>
              <a:t>Preuzimamo ih s interneta ili kupujemo u trgovini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2" y="2492896"/>
            <a:ext cx="420637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67" y="3140968"/>
            <a:ext cx="3586189" cy="85249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31" y="4641166"/>
            <a:ext cx="2523459" cy="1496967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473402" y="3236350"/>
            <a:ext cx="150631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5405338" y="3573016"/>
            <a:ext cx="96686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6156176" y="4840164"/>
            <a:ext cx="936104" cy="876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9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48688"/>
            <a:ext cx="6421936" cy="482662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Deinstaliranje ostale programske podrške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564233" y="4653136"/>
            <a:ext cx="1872208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1187624" y="3789040"/>
            <a:ext cx="1296144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8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Rješavanje svakodnevnih problema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4680520" cy="3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Podijelite se u 5 grupa</a:t>
            </a:r>
          </a:p>
          <a:p>
            <a:r>
              <a:rPr lang="hr-HR" dirty="0"/>
              <a:t>Svaka grupa odabrat će zadatak, pomoću </a:t>
            </a:r>
            <a:r>
              <a:rPr lang="hr-HR" dirty="0">
                <a:hlinkClick r:id="rId2"/>
              </a:rPr>
              <a:t>interaktivnog kotača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Grupa 1. Ažuriranje sustava</a:t>
            </a:r>
          </a:p>
          <a:p>
            <a:pPr lvl="1"/>
            <a:r>
              <a:rPr lang="hr-HR" dirty="0"/>
              <a:t>Grupa 2. Sigurnost i zaštita</a:t>
            </a:r>
          </a:p>
          <a:p>
            <a:pPr lvl="1"/>
            <a:r>
              <a:rPr lang="hr-HR" dirty="0"/>
              <a:t>Grupa 3. Vraćanje sustava</a:t>
            </a:r>
          </a:p>
          <a:p>
            <a:pPr lvl="1"/>
            <a:r>
              <a:rPr lang="hr-HR" dirty="0"/>
              <a:t>Grupa 4. Pohrana podataka</a:t>
            </a:r>
          </a:p>
          <a:p>
            <a:pPr lvl="1"/>
            <a:r>
              <a:rPr lang="hr-HR" dirty="0"/>
              <a:t>Grupa 5. Problemi s uređajima</a:t>
            </a:r>
          </a:p>
          <a:p>
            <a:r>
              <a:rPr lang="hr-HR" dirty="0"/>
              <a:t>Opis i rješenje problema potražite u udžbeniku – potražite podnaslov koji odgovara nazivu vašeg zadatka</a:t>
            </a:r>
          </a:p>
          <a:p>
            <a:r>
              <a:rPr lang="hr-HR" dirty="0"/>
              <a:t>Rezultate svog istraživanja objavite u zajedničkoj PowerPoint online prezentaciji. 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Rješavanje svakodnevnih problema</a:t>
            </a:r>
          </a:p>
        </p:txBody>
      </p:sp>
    </p:spTree>
    <p:extLst>
      <p:ext uri="{BB962C8B-B14F-4D97-AF65-F5344CB8AC3E}">
        <p14:creationId xmlns:p14="http://schemas.microsoft.com/office/powerpoint/2010/main" val="19673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9053283-7E61-428B-88D9-C507DBE64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Održavanje računalnog sustava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423ACA1-B689-4F54-8E90-A17DC2168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Operacijski sustav skupina je programa koji upravljaju cjelokupnim djelovanjem digitalnog uređaja u skladu s potrebama korisnika i mogućnostima sklopovlja tog uređaja.</a:t>
            </a:r>
          </a:p>
          <a:p>
            <a:r>
              <a:rPr lang="pl-PL" dirty="0"/>
              <a:t>OS je neposredno vezan za sklopovsku građu, za </a:t>
            </a:r>
            <a:r>
              <a:rPr lang="hr-HR" dirty="0"/>
              <a:t>različite vrste digitalnih uređaja izrađuju se zasebni, specifični operacijski sustavi.</a:t>
            </a:r>
            <a:endParaRPr lang="sr-Latn-CS" altLang="sr-Latn-R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86780"/>
            <a:ext cx="3672408" cy="2571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Spregu sklopovlja i njemu namijenjenog operacijskog sustava nazivamo </a:t>
            </a:r>
            <a:r>
              <a:rPr lang="hr-HR" b="1" dirty="0"/>
              <a:t>računalna platforma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pl-PL" dirty="0"/>
              <a:t>Slično kao kod pametnih telefona, za osobna računala postoje tri osnovne </a:t>
            </a:r>
            <a:r>
              <a:rPr lang="hr-HR" dirty="0"/>
              <a:t>platforme: PC/Windows, PC/Linux i Mac/</a:t>
            </a:r>
            <a:r>
              <a:rPr lang="hr-HR" dirty="0" err="1"/>
              <a:t>macOS</a:t>
            </a:r>
            <a:r>
              <a:rPr lang="hr-HR" dirty="0"/>
              <a:t>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053283-7E61-428B-88D9-C507DBE64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Održavanje računalnog sustava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3" y="4303656"/>
            <a:ext cx="2666271" cy="17951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03656"/>
            <a:ext cx="2584883" cy="17951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51" y="4303655"/>
            <a:ext cx="2702629" cy="18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Windowsove platforme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Inačice:</a:t>
            </a:r>
          </a:p>
          <a:p>
            <a:pPr lvl="1"/>
            <a:r>
              <a:rPr lang="hr-HR" dirty="0"/>
              <a:t>Windows XP (2001.)</a:t>
            </a:r>
          </a:p>
          <a:p>
            <a:pPr lvl="1"/>
            <a:r>
              <a:rPr lang="hr-HR" dirty="0"/>
              <a:t>Windows Vista (2007.)</a:t>
            </a:r>
          </a:p>
          <a:p>
            <a:pPr lvl="1"/>
            <a:r>
              <a:rPr lang="hr-HR" dirty="0"/>
              <a:t>Windows 7 (2009.)</a:t>
            </a:r>
          </a:p>
          <a:p>
            <a:pPr lvl="1"/>
            <a:r>
              <a:rPr lang="hr-HR" dirty="0"/>
              <a:t>Windows 8 (2012./2013.)</a:t>
            </a:r>
          </a:p>
          <a:p>
            <a:pPr lvl="1"/>
            <a:endParaRPr lang="hr-HR" dirty="0"/>
          </a:p>
          <a:p>
            <a:pPr marL="400050"/>
            <a:r>
              <a:rPr lang="hr-HR" dirty="0"/>
              <a:t>Izdanja:</a:t>
            </a:r>
          </a:p>
          <a:p>
            <a:pPr marL="800100" lvl="1"/>
            <a:r>
              <a:rPr lang="hr-HR" dirty="0"/>
              <a:t>Windows 10 </a:t>
            </a:r>
            <a:r>
              <a:rPr lang="hr-HR" i="1" dirty="0"/>
              <a:t>Home</a:t>
            </a:r>
          </a:p>
          <a:p>
            <a:pPr marL="800100" lvl="1"/>
            <a:r>
              <a:rPr lang="hr-HR" dirty="0"/>
              <a:t>Windows 10 </a:t>
            </a:r>
            <a:r>
              <a:rPr lang="hr-HR" i="1" dirty="0"/>
              <a:t>Pro</a:t>
            </a:r>
          </a:p>
          <a:p>
            <a:pPr marL="800100" lvl="1"/>
            <a:r>
              <a:rPr lang="hr-HR" dirty="0"/>
              <a:t>Windows 10 </a:t>
            </a:r>
            <a:r>
              <a:rPr lang="hr-HR" i="1" dirty="0"/>
              <a:t>Enterprise</a:t>
            </a:r>
          </a:p>
          <a:p>
            <a:pPr marL="800100" lvl="1"/>
            <a:r>
              <a:rPr lang="hr-HR" dirty="0"/>
              <a:t>Windows 10 </a:t>
            </a:r>
            <a:r>
              <a:rPr lang="hr-HR" i="1" dirty="0" err="1"/>
              <a:t>Education</a:t>
            </a:r>
            <a:endParaRPr lang="hr-HR" i="1" dirty="0"/>
          </a:p>
          <a:p>
            <a:pPr marL="800100" lvl="1"/>
            <a:r>
              <a:rPr lang="hr-HR" dirty="0"/>
              <a:t>Windows 10 </a:t>
            </a:r>
            <a:r>
              <a:rPr lang="hr-HR" i="1" dirty="0"/>
              <a:t>Mobile</a:t>
            </a:r>
          </a:p>
          <a:p>
            <a:pPr marL="800100" lvl="1"/>
            <a:endParaRPr lang="hr-HR" i="1" dirty="0"/>
          </a:p>
          <a:p>
            <a:pPr marL="800100" lvl="1"/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564904"/>
            <a:ext cx="1971188" cy="28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Windowsove platforme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3068960"/>
            <a:ext cx="5321767" cy="2836475"/>
          </a:xfrm>
        </p:spPr>
      </p:pic>
      <p:sp>
        <p:nvSpPr>
          <p:cNvPr id="7" name="Rezervirano mjesto sadržaja 2"/>
          <p:cNvSpPr txBox="1">
            <a:spLocks/>
          </p:cNvSpPr>
          <p:nvPr/>
        </p:nvSpPr>
        <p:spPr bwMode="auto">
          <a:xfrm>
            <a:off x="457200" y="1600201"/>
            <a:ext cx="8229600" cy="13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kern="0" dirty="0"/>
              <a:t>Inačica i izdanje operacijskog sustava</a:t>
            </a:r>
          </a:p>
          <a:p>
            <a:r>
              <a:rPr lang="hr-HR" kern="0" dirty="0"/>
              <a:t>Vrsta procesora</a:t>
            </a:r>
          </a:p>
          <a:p>
            <a:r>
              <a:rPr lang="hr-HR" kern="0" dirty="0"/>
              <a:t>Količina RAM memorije</a:t>
            </a:r>
          </a:p>
          <a:p>
            <a:pPr marL="800100" lvl="1"/>
            <a:endParaRPr lang="hr-HR" kern="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840479"/>
            <a:ext cx="2031275" cy="17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Windowsove platforme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896544" cy="386021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2620109" cy="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Pribavljanje i instaliranje programa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Shema komunikacije u računalnom sustavu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3816424" cy="39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Pribavljanje programske podrške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r-HR" b="1" dirty="0"/>
              <a:t>Univerzalne aplikacije </a:t>
            </a:r>
            <a:r>
              <a:rPr lang="hr-HR" dirty="0"/>
              <a:t>– namijenjene </a:t>
            </a:r>
            <a:r>
              <a:rPr lang="pl-PL" dirty="0"/>
              <a:t>su radu na različitim uređajima pod operacijskim sustavom Windows </a:t>
            </a:r>
            <a:r>
              <a:rPr lang="hr-HR" dirty="0"/>
              <a:t>10: osobnim računalima, </a:t>
            </a:r>
            <a:r>
              <a:rPr lang="hr-HR" dirty="0" err="1"/>
              <a:t>tabletima</a:t>
            </a:r>
            <a:r>
              <a:rPr lang="hr-HR" dirty="0"/>
              <a:t>, pametnim telefonima, Xboxu, </a:t>
            </a:r>
            <a:r>
              <a:rPr lang="hr-HR" dirty="0" err="1"/>
              <a:t>IoT</a:t>
            </a:r>
            <a:r>
              <a:rPr lang="hr-HR" dirty="0"/>
              <a:t> uređajima itd.</a:t>
            </a:r>
          </a:p>
          <a:p>
            <a:pPr marL="457200" indent="-457200">
              <a:buAutoNum type="arabicPeriod"/>
            </a:pPr>
            <a:endParaRPr lang="hr-HR" dirty="0"/>
          </a:p>
          <a:p>
            <a:pPr marL="457200" indent="-457200">
              <a:buAutoNum type="arabicPeriod"/>
            </a:pPr>
            <a:endParaRPr lang="hr-HR" dirty="0"/>
          </a:p>
          <a:p>
            <a:pPr marL="457200" indent="-457200">
              <a:buAutoNum type="arabicPeriod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Pribavljaju se putem mrežne aplikacije </a:t>
            </a:r>
          </a:p>
          <a:p>
            <a:r>
              <a:rPr lang="hr-HR" dirty="0"/>
              <a:t>Microsoftova </a:t>
            </a:r>
            <a:r>
              <a:rPr lang="hr-HR" b="1" dirty="0"/>
              <a:t>Trgovina </a:t>
            </a:r>
            <a:r>
              <a:rPr lang="hr-HR" dirty="0"/>
              <a:t>(</a:t>
            </a:r>
            <a:r>
              <a:rPr lang="hr-HR" i="1" dirty="0"/>
              <a:t>Microsoft Store</a:t>
            </a:r>
            <a:r>
              <a:rPr lang="hr-HR" dirty="0"/>
              <a:t>),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40968"/>
            <a:ext cx="5807501" cy="153776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84199"/>
            <a:ext cx="1339267" cy="131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05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Pribavljanje programske podrške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2. </a:t>
            </a:r>
            <a:r>
              <a:rPr lang="hr-HR" b="1" dirty="0"/>
              <a:t>Desktop (Win32) aplikacije </a:t>
            </a:r>
            <a:r>
              <a:rPr lang="hr-HR" dirty="0"/>
              <a:t>– pribavljaju se iz raznih izvora, obično kupnjom u trgovini ili preuzimanjem s interneta.</a:t>
            </a:r>
          </a:p>
          <a:p>
            <a:r>
              <a:rPr lang="it-IT" dirty="0" err="1"/>
              <a:t>Nabavljate</a:t>
            </a:r>
            <a:r>
              <a:rPr lang="it-IT" dirty="0"/>
              <a:t> li </a:t>
            </a:r>
            <a:r>
              <a:rPr lang="it-IT" dirty="0" err="1"/>
              <a:t>program</a:t>
            </a:r>
            <a:r>
              <a:rPr lang="it-IT" dirty="0"/>
              <a:t> </a:t>
            </a:r>
            <a:r>
              <a:rPr lang="it-IT" dirty="0" err="1"/>
              <a:t>putem</a:t>
            </a:r>
            <a:r>
              <a:rPr lang="it-IT" dirty="0"/>
              <a:t> </a:t>
            </a:r>
            <a:r>
              <a:rPr lang="it-IT" dirty="0" err="1"/>
              <a:t>interneta</a:t>
            </a:r>
            <a:r>
              <a:rPr lang="it-IT" dirty="0"/>
              <a:t>, morate </a:t>
            </a:r>
            <a:r>
              <a:rPr lang="it-IT" dirty="0" err="1"/>
              <a:t>voditi</a:t>
            </a:r>
            <a:r>
              <a:rPr lang="it-IT" dirty="0"/>
              <a:t> </a:t>
            </a:r>
            <a:r>
              <a:rPr lang="it-IT" dirty="0" err="1"/>
              <a:t>računa</a:t>
            </a:r>
            <a:r>
              <a:rPr lang="it-IT" dirty="0"/>
              <a:t> o </a:t>
            </a:r>
            <a:r>
              <a:rPr lang="it-IT" dirty="0" err="1"/>
              <a:t>uvjetima</a:t>
            </a:r>
            <a:r>
              <a:rPr lang="hr-HR" dirty="0"/>
              <a:t> pod kojima se smijete njime koristiti.</a:t>
            </a:r>
          </a:p>
        </p:txBody>
      </p:sp>
    </p:spTree>
    <p:extLst>
      <p:ext uri="{BB962C8B-B14F-4D97-AF65-F5344CB8AC3E}">
        <p14:creationId xmlns:p14="http://schemas.microsoft.com/office/powerpoint/2010/main" val="22954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7.r špranca</Template>
  <TotalTime>248</TotalTime>
  <Words>342</Words>
  <Application>Microsoft Office PowerPoint</Application>
  <PresentationFormat>Prikaz na zaslonu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Adobe Garamond Pro Bold</vt:lpstr>
      <vt:lpstr>Arial</vt:lpstr>
      <vt:lpstr>Impact</vt:lpstr>
      <vt:lpstr>Office tema</vt:lpstr>
      <vt:lpstr>Održavanje računalnog sustava</vt:lpstr>
      <vt:lpstr>Održavanje računalnog sustava</vt:lpstr>
      <vt:lpstr>Održavanje računalnog sustava</vt:lpstr>
      <vt:lpstr>Windowsove platforme</vt:lpstr>
      <vt:lpstr>Windowsove platforme</vt:lpstr>
      <vt:lpstr>Windowsove platforme</vt:lpstr>
      <vt:lpstr>Pribavljanje i instaliranje programa</vt:lpstr>
      <vt:lpstr>Pribavljanje programske podrške</vt:lpstr>
      <vt:lpstr>Pribavljanje programske podrške</vt:lpstr>
      <vt:lpstr>Instaliranje univerzalnih aplikacija</vt:lpstr>
      <vt:lpstr>Deinstaliranje univerzalnih aplikacija</vt:lpstr>
      <vt:lpstr>Instaliranje ostale programske podrške</vt:lpstr>
      <vt:lpstr>Deinstaliranje ostale programske podrške</vt:lpstr>
      <vt:lpstr>Rješavanje svakodnevnih problema</vt:lpstr>
      <vt:lpstr>Rješavanje svakodnevnih problema</vt:lpstr>
    </vt:vector>
  </TitlesOfParts>
  <Company>G.V.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jezik</dc:title>
  <dc:creator>Dalia Kager</dc:creator>
  <cp:lastModifiedBy>Antonija Copic</cp:lastModifiedBy>
  <cp:revision>44</cp:revision>
  <dcterms:created xsi:type="dcterms:W3CDTF">2018-11-01T08:30:05Z</dcterms:created>
  <dcterms:modified xsi:type="dcterms:W3CDTF">2021-01-25T16:27:28Z</dcterms:modified>
</cp:coreProperties>
</file>