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690-BF6E-4283-A5DB-B4B9772EC8FC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35AE-5381-421D-8AE0-3014A71B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08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8733"/>
            <a:ext cx="10972800" cy="95097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4850"/>
            <a:ext cx="10972800" cy="4041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690-BF6E-4283-A5DB-B4B9772EC8FC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35AE-5381-421D-8AE0-3014A71B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63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690-BF6E-4283-A5DB-B4B9772EC8FC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35AE-5381-421D-8AE0-3014A71B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265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690-BF6E-4283-A5DB-B4B9772EC8FC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35AE-5381-421D-8AE0-3014A71B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35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690-BF6E-4283-A5DB-B4B9772EC8FC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35AE-5381-421D-8AE0-3014A71B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0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690-BF6E-4283-A5DB-B4B9772EC8FC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35AE-5381-421D-8AE0-3014A71B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35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/>
          </p:cNvSpPr>
          <p:nvPr/>
        </p:nvSpPr>
        <p:spPr>
          <a:xfrm>
            <a:off x="0" y="0"/>
            <a:ext cx="12192000" cy="9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413149"/>
            <a:ext cx="2304256" cy="444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739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194"/>
            <a:ext cx="10972800" cy="403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8B690-BF6E-4283-A5DB-B4B9772EC8FC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35AE-5381-421D-8AE0-3014A71B71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83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PJEŠACI I BICIKLISTI U CESTOVNOM PROMETU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14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5821" y="5422114"/>
            <a:ext cx="11603421" cy="10522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Prometnica</a:t>
            </a:r>
            <a:r>
              <a:rPr lang="hr-HR" dirty="0" smtClean="0"/>
              <a:t>-svaka </a:t>
            </a:r>
            <a:r>
              <a:rPr lang="hr-HR" dirty="0"/>
              <a:t>izgrađena površina kojom se odvija </a:t>
            </a:r>
            <a:r>
              <a:rPr lang="hr-HR" dirty="0" smtClean="0"/>
              <a:t>promet.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Cesta</a:t>
            </a:r>
            <a:r>
              <a:rPr lang="hr-HR" dirty="0" smtClean="0"/>
              <a:t>-prometnica </a:t>
            </a:r>
            <a:r>
              <a:rPr lang="hr-HR" dirty="0"/>
              <a:t>u cestovnom </a:t>
            </a:r>
            <a:r>
              <a:rPr lang="hr-HR" dirty="0" smtClean="0"/>
              <a:t>prometu.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21" y="1045307"/>
            <a:ext cx="6109529" cy="4303233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5169463" y="4028866"/>
            <a:ext cx="222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Kolnik-dio ceste </a:t>
            </a:r>
            <a:r>
              <a:rPr lang="hr-HR" b="1" dirty="0"/>
              <a:t>za kretanje vozila 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2819635" y="3751868"/>
            <a:ext cx="163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Nogostup-dio </a:t>
            </a:r>
          </a:p>
          <a:p>
            <a:r>
              <a:rPr lang="hr-HR" b="1" dirty="0" smtClean="0"/>
              <a:t>ceste </a:t>
            </a:r>
            <a:r>
              <a:rPr lang="hr-HR" b="1" dirty="0"/>
              <a:t>za kretanje </a:t>
            </a:r>
            <a:r>
              <a:rPr lang="hr-HR" b="1" dirty="0" smtClean="0"/>
              <a:t>pješaka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7144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32" y="2440880"/>
            <a:ext cx="2872955" cy="39051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74" y="2869324"/>
            <a:ext cx="4858950" cy="3355285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57053" y="0"/>
            <a:ext cx="9895030" cy="965519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+mn-lt"/>
              </a:rPr>
              <a:t>Kretanje pješaka na prometnici</a:t>
            </a:r>
            <a:endParaRPr lang="hr-HR" sz="4400" dirty="0">
              <a:latin typeface="+mn-lt"/>
            </a:endParaRPr>
          </a:p>
        </p:txBody>
      </p:sp>
      <p:sp>
        <p:nvSpPr>
          <p:cNvPr id="12" name="Rezervirano mjesto sadržaja 2"/>
          <p:cNvSpPr>
            <a:spLocks noGrp="1"/>
          </p:cNvSpPr>
          <p:nvPr>
            <p:ph idx="1"/>
          </p:nvPr>
        </p:nvSpPr>
        <p:spPr>
          <a:xfrm>
            <a:off x="126122" y="1181685"/>
            <a:ext cx="4950373" cy="1043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 smtClean="0">
                <a:latin typeface="+mj-lt"/>
              </a:rPr>
              <a:t>Ako uz kolnik nije izgrađen nogostup pješaci se smiju kretati </a:t>
            </a:r>
            <a:r>
              <a:rPr lang="hr-HR" sz="2000" dirty="0" smtClean="0">
                <a:solidFill>
                  <a:srgbClr val="FF0000"/>
                </a:solidFill>
                <a:latin typeface="+mj-lt"/>
              </a:rPr>
              <a:t>lijevom stranom kolnika</a:t>
            </a:r>
            <a:r>
              <a:rPr lang="hr-HR" sz="2000" dirty="0" smtClean="0">
                <a:latin typeface="+mj-lt"/>
              </a:rPr>
              <a:t>, što bliže rubu kolnika.</a:t>
            </a:r>
          </a:p>
        </p:txBody>
      </p:sp>
      <p:sp>
        <p:nvSpPr>
          <p:cNvPr id="13" name="Rezervirano mjesto sadržaja 2"/>
          <p:cNvSpPr txBox="1">
            <a:spLocks/>
          </p:cNvSpPr>
          <p:nvPr/>
        </p:nvSpPr>
        <p:spPr>
          <a:xfrm>
            <a:off x="5402318" y="1135950"/>
            <a:ext cx="6578063" cy="1733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smtClean="0"/>
              <a:t>Pješaci kolnik smiju prelaziti na </a:t>
            </a:r>
            <a:r>
              <a:rPr lang="hr-HR" sz="2000" dirty="0" smtClean="0">
                <a:solidFill>
                  <a:srgbClr val="FF0000"/>
                </a:solidFill>
              </a:rPr>
              <a:t>pješačkim prijelazima</a:t>
            </a:r>
            <a:r>
              <a:rPr lang="hr-HR" sz="2000" dirty="0" smtClean="0"/>
              <a:t>. Iznimno, pješaci </a:t>
            </a:r>
            <a:r>
              <a:rPr lang="hr-HR" sz="2000" dirty="0"/>
              <a:t>smiju prelaziti kolnik i na mjestima gdje ne postoji obilježeni pješački </a:t>
            </a:r>
            <a:r>
              <a:rPr lang="hr-HR" sz="2000" dirty="0" smtClean="0"/>
              <a:t>prijelaz ako je najbliži </a:t>
            </a:r>
            <a:r>
              <a:rPr lang="hr-HR" sz="2000" dirty="0"/>
              <a:t>pješački prijelaz udaljen od tog mjesta najmanje 50 metara u naseljenim mjestima, odnosno 100 metara na nenaseljenom dijelu prometnice.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12636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2" y="4323552"/>
            <a:ext cx="3592876" cy="23952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2" y="1018792"/>
            <a:ext cx="2108293" cy="317086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23" y="3946480"/>
            <a:ext cx="3005152" cy="23952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02" y="1029895"/>
            <a:ext cx="3005152" cy="2723093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0280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Kretanje biciklista na prometnici</a:t>
            </a:r>
            <a:endParaRPr lang="hr-HR" sz="3200" dirty="0">
              <a:latin typeface="+mn-lt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2406978" y="960280"/>
            <a:ext cx="25043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Ako su uz kolnik izgrađene biciklističke staze ili je na kolniku ucrtana </a:t>
            </a:r>
            <a:r>
              <a:rPr lang="hr-HR" sz="2000" dirty="0">
                <a:solidFill>
                  <a:srgbClr val="FF0000"/>
                </a:solidFill>
              </a:rPr>
              <a:t>biciklistička </a:t>
            </a:r>
            <a:r>
              <a:rPr lang="hr-HR" sz="2000" dirty="0" smtClean="0">
                <a:solidFill>
                  <a:srgbClr val="FF0000"/>
                </a:solidFill>
              </a:rPr>
              <a:t>traka </a:t>
            </a:r>
            <a:r>
              <a:rPr lang="hr-HR" sz="2000" dirty="0" smtClean="0"/>
              <a:t>biciklisti </a:t>
            </a:r>
            <a:r>
              <a:rPr lang="hr-HR" sz="2000" dirty="0"/>
              <a:t>se moraju kretati isključivo po njima. 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361037" y="3761814"/>
            <a:ext cx="19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Biciklistička staza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853855" y="6292660"/>
            <a:ext cx="2256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Biciklistička traka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5673132" y="960280"/>
            <a:ext cx="2816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Na prometnicama gdje ne postoje biciklističke staze ili trake biciklist vozi </a:t>
            </a:r>
            <a:r>
              <a:rPr lang="hr-HR" sz="2000" dirty="0">
                <a:solidFill>
                  <a:srgbClr val="FF0000"/>
                </a:solidFill>
              </a:rPr>
              <a:t>desnom stranom kolnika</a:t>
            </a:r>
            <a:r>
              <a:rPr lang="hr-HR" sz="2000" dirty="0"/>
              <a:t>, udaljen najviše 1 metar od  desnog ruba trake. Ukoliko se kolnikom kreće grupa biciklista, </a:t>
            </a:r>
            <a:r>
              <a:rPr lang="hr-HR" sz="2000" dirty="0" smtClean="0"/>
              <a:t>dužni </a:t>
            </a:r>
            <a:r>
              <a:rPr lang="hr-HR" sz="2000" dirty="0"/>
              <a:t>su voziti u </a:t>
            </a:r>
            <a:r>
              <a:rPr lang="hr-HR" sz="2000" dirty="0" smtClean="0"/>
              <a:t>koloni.</a:t>
            </a:r>
            <a:endParaRPr lang="hr-HR" sz="2000" dirty="0"/>
          </a:p>
        </p:txBody>
      </p:sp>
      <p:sp>
        <p:nvSpPr>
          <p:cNvPr id="17" name="Pravokutnik 16"/>
          <p:cNvSpPr/>
          <p:nvPr/>
        </p:nvSpPr>
        <p:spPr>
          <a:xfrm>
            <a:off x="8787948" y="3946480"/>
            <a:ext cx="28169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Biciklist je dužan </a:t>
            </a:r>
            <a:r>
              <a:rPr lang="hr-HR" sz="2000" dirty="0" smtClean="0">
                <a:solidFill>
                  <a:srgbClr val="FF0000"/>
                </a:solidFill>
              </a:rPr>
              <a:t>gurati bicikl </a:t>
            </a:r>
            <a:r>
              <a:rPr lang="hr-HR" sz="2000" dirty="0" smtClean="0"/>
              <a:t>preko pješačkog prijelaza osim ako je na pješačkom prijelazu </a:t>
            </a:r>
            <a:r>
              <a:rPr lang="hr-HR" sz="2000" dirty="0" smtClean="0">
                <a:solidFill>
                  <a:srgbClr val="FF0000"/>
                </a:solidFill>
              </a:rPr>
              <a:t>ucrtana crvena traka</a:t>
            </a:r>
            <a:r>
              <a:rPr lang="hr-HR" sz="2000" dirty="0" smtClean="0"/>
              <a:t> kojom biciklisti smiju voziti.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317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948" y="1008993"/>
            <a:ext cx="3625314" cy="5775434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10206" y="1008993"/>
            <a:ext cx="77986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Biciklisti su jednako kao i vozači motornih vozila prije </a:t>
            </a:r>
            <a:r>
              <a:rPr lang="hr-HR" sz="2800" dirty="0">
                <a:solidFill>
                  <a:srgbClr val="FF0000"/>
                </a:solidFill>
              </a:rPr>
              <a:t>mijenjanja smjera skretanja</a:t>
            </a:r>
            <a:r>
              <a:rPr lang="hr-HR" sz="2800" dirty="0"/>
              <a:t> (skretanje, pretjecanje i obilaženje prepreke na prometnici) obvezni dati znak namjere mijenjanja smjera</a:t>
            </a:r>
            <a:r>
              <a:rPr lang="hr-HR" sz="2800" dirty="0" smtClean="0"/>
              <a:t>.</a:t>
            </a:r>
          </a:p>
          <a:p>
            <a:r>
              <a:rPr lang="hr-HR" sz="2800" dirty="0" smtClean="0"/>
              <a:t>Vozači </a:t>
            </a:r>
            <a:r>
              <a:rPr lang="hr-HR" sz="2800" dirty="0"/>
              <a:t>bicikla namjeru skretanja pokazuju visoko </a:t>
            </a:r>
            <a:r>
              <a:rPr lang="hr-HR" sz="2800" dirty="0" err="1">
                <a:solidFill>
                  <a:srgbClr val="FF0000"/>
                </a:solidFill>
              </a:rPr>
              <a:t>odručenom</a:t>
            </a:r>
            <a:r>
              <a:rPr lang="hr-HR" sz="2800" dirty="0">
                <a:solidFill>
                  <a:srgbClr val="FF0000"/>
                </a:solidFill>
              </a:rPr>
              <a:t> rukom</a:t>
            </a:r>
            <a:r>
              <a:rPr lang="hr-HR" sz="2800" dirty="0"/>
              <a:t> u smjeru mijenjanja smjera.</a:t>
            </a:r>
          </a:p>
        </p:txBody>
      </p:sp>
    </p:spTree>
    <p:extLst>
      <p:ext uri="{BB962C8B-B14F-4D97-AF65-F5344CB8AC3E}">
        <p14:creationId xmlns:p14="http://schemas.microsoft.com/office/powerpoint/2010/main" val="21109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e44cda42b8dc7b24719a736363d2e7c807dc3d8"/>
</p:tagLst>
</file>

<file path=ppt/theme/theme1.xml><?xml version="1.0" encoding="utf-8"?>
<a:theme xmlns:a="http://schemas.openxmlformats.org/drawingml/2006/main" name="predlozak za izradu ppt-a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predlozak za izradu ppt-a-v2</Template>
  <TotalTime>216</TotalTime>
  <Words>230</Words>
  <Application>Microsoft Office PowerPoint</Application>
  <PresentationFormat>Široki zaslon</PresentationFormat>
  <Paragraphs>17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predlozak za izradu ppt-a-v2</vt:lpstr>
      <vt:lpstr>PJEŠACI I BICIKLISTI U CESTOVNOM PROMETU</vt:lpstr>
      <vt:lpstr>PowerPoint prezentacija</vt:lpstr>
      <vt:lpstr>Kretanje pješaka na prometnici</vt:lpstr>
      <vt:lpstr>Kretanje biciklista na prometnici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PRIRODNI I UMJETNIMATERIJALI</dc:title>
  <dc:creator>DS</dc:creator>
  <cp:lastModifiedBy>Dragan Stanojević</cp:lastModifiedBy>
  <cp:revision>25</cp:revision>
  <dcterms:created xsi:type="dcterms:W3CDTF">2018-02-24T18:22:55Z</dcterms:created>
  <dcterms:modified xsi:type="dcterms:W3CDTF">2019-04-02T05:06:47Z</dcterms:modified>
</cp:coreProperties>
</file>