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8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0586FC9-4836-3A4F-B879-7E176BB7C6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763563"/>
            <a:ext cx="9144000" cy="1655763"/>
          </a:xfrm>
          <a:prstGeom prst="rect">
            <a:avLst/>
          </a:prstGeo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HR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4308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84661-BC07-DB43-ACE4-C76FDBCAB4E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175782"/>
            <a:ext cx="9144000" cy="16557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HR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68636-3F03-9A4D-A07E-4D3D844D2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34636"/>
            <a:ext cx="9144000" cy="14024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subtitle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42253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A3056-D0D8-D941-9E3E-3CB90F0E6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5156"/>
            <a:ext cx="10515600" cy="33046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91A9F2-C729-2341-B482-5734A67FB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8703"/>
            <a:ext cx="10515600" cy="770868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8219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3AF79-6B53-2145-9B06-E056E22FA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46873"/>
            <a:ext cx="10515600" cy="196312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E1540-51D0-DB44-92D3-A2CAF9E1F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26523"/>
            <a:ext cx="10515600" cy="19631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4319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4757-4FED-8842-88AF-6000FF781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79994"/>
            <a:ext cx="5181600" cy="330908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02282-D378-CA4C-BB43-5C975532C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79994"/>
            <a:ext cx="5181600" cy="330908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H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6C541DD-582F-C940-8C2C-51E8AB33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8703"/>
            <a:ext cx="10515600" cy="770868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126586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5ECD3-309C-044C-8D21-1C7E9BF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961853"/>
            <a:ext cx="5157787" cy="498353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34990-074E-E145-8441-5A712F581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856282"/>
            <a:ext cx="5157787" cy="263757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H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63BF8-1ED2-A14D-9F8F-7BA0A3663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961853"/>
            <a:ext cx="5183188" cy="498353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37EB3-F915-164A-A595-FA7259A57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856282"/>
            <a:ext cx="5183188" cy="263757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H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31C3F6-9B1E-5946-9E8C-C457DCD82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8703"/>
            <a:ext cx="10515600" cy="770868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81094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6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D43BB-B237-8545-8520-729A3635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22585"/>
            <a:ext cx="3932237" cy="1711568"/>
          </a:xfrm>
          <a:prstGeom prst="rect">
            <a:avLst/>
          </a:prstGeo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7A5FA-C068-5940-9745-669F9D601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22585"/>
            <a:ext cx="6172200" cy="41734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BDBD5-6927-BC40-9702-3BC77D20E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044461"/>
            <a:ext cx="3932237" cy="20515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93801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46C75-9C21-254D-97A3-37AD9B0E5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922585"/>
            <a:ext cx="6172200" cy="42653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H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B57431F-6D70-BA4F-83EA-34122694F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22585"/>
            <a:ext cx="3932237" cy="1711568"/>
          </a:xfrm>
          <a:prstGeom prst="rect">
            <a:avLst/>
          </a:prstGeo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HR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418BF6F-6CBC-D944-B26F-3A5203D21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044461"/>
            <a:ext cx="3932237" cy="20844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22950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FB405-1E6C-494B-AC7D-5D3A9CDC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51710"/>
            <a:ext cx="10515600" cy="33046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86AE17-EBA8-2A46-9DC5-AE796C358A8C}"/>
              </a:ext>
            </a:extLst>
          </p:cNvPr>
          <p:cNvSpPr/>
          <p:nvPr/>
        </p:nvSpPr>
        <p:spPr>
          <a:xfrm>
            <a:off x="0" y="1"/>
            <a:ext cx="12192000" cy="11491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R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990277EE-41BA-9346-9DBF-15C1409D8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1985"/>
            <a:ext cx="10515600" cy="824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hr-HR" smtClean="0"/>
              <a:t>Uredite stil naslova matrice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23663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51810" y="2825487"/>
            <a:ext cx="9144000" cy="1655763"/>
          </a:xfrm>
        </p:spPr>
        <p:txBody>
          <a:bodyPr>
            <a:normAutofit/>
          </a:bodyPr>
          <a:lstStyle/>
          <a:p>
            <a:r>
              <a:rPr lang="hr-HR" b="1" dirty="0" smtClean="0"/>
              <a:t>ELEKTRIČNE INSTALACIJE </a:t>
            </a:r>
            <a:r>
              <a:rPr lang="hr-HR" b="1" smtClean="0"/>
              <a:t>U KUĆI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8776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9486" y="1272180"/>
            <a:ext cx="11419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Prije  gradnje  zgrade  ovlašteni  stručnjaci  izrađuju  </a:t>
            </a:r>
            <a:r>
              <a:rPr lang="hr-HR" sz="2800" dirty="0">
                <a:solidFill>
                  <a:srgbClr val="FF0000"/>
                </a:solidFill>
              </a:rPr>
              <a:t>elektrotehnički projekt </a:t>
            </a:r>
            <a:r>
              <a:rPr lang="hr-HR" sz="2800" dirty="0"/>
              <a:t>zgrade koji uključuje i </a:t>
            </a:r>
            <a:r>
              <a:rPr lang="hr-HR" sz="2800" dirty="0">
                <a:solidFill>
                  <a:srgbClr val="FF0000"/>
                </a:solidFill>
              </a:rPr>
              <a:t>projekt električnih instalacija</a:t>
            </a:r>
            <a:r>
              <a:rPr lang="hr-HR" sz="2800" dirty="0"/>
              <a:t>.</a:t>
            </a:r>
            <a:endParaRPr lang="hr-HR" sz="2800" dirty="0"/>
          </a:p>
        </p:txBody>
      </p:sp>
      <p:sp>
        <p:nvSpPr>
          <p:cNvPr id="3" name="Pravokutnik 2"/>
          <p:cNvSpPr/>
          <p:nvPr/>
        </p:nvSpPr>
        <p:spPr>
          <a:xfrm>
            <a:off x="239485" y="2226287"/>
            <a:ext cx="114191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Grafički dio između ostalog sadržava detaljne </a:t>
            </a:r>
            <a:r>
              <a:rPr lang="hr-HR" sz="2800" dirty="0">
                <a:solidFill>
                  <a:srgbClr val="FF0000"/>
                </a:solidFill>
              </a:rPr>
              <a:t>sheme električnih instalacija </a:t>
            </a:r>
            <a:r>
              <a:rPr lang="hr-HR" sz="2800" dirty="0"/>
              <a:t>u kojima se za prikaz elemenata električne instalacije rabe se  </a:t>
            </a:r>
            <a:r>
              <a:rPr lang="hr-HR" sz="2800" dirty="0">
                <a:solidFill>
                  <a:srgbClr val="FF0000"/>
                </a:solidFill>
              </a:rPr>
              <a:t>elektrotehnički  </a:t>
            </a:r>
            <a:r>
              <a:rPr lang="hr-HR" sz="2800" dirty="0" smtClean="0">
                <a:solidFill>
                  <a:srgbClr val="FF0000"/>
                </a:solidFill>
              </a:rPr>
              <a:t>simboli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206" y="3180394"/>
            <a:ext cx="67246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6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39487" y="1272180"/>
            <a:ext cx="5057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</a:rPr>
              <a:t>Elektrotehnička shema </a:t>
            </a:r>
            <a:r>
              <a:rPr lang="hr-HR" sz="2800" dirty="0"/>
              <a:t>je grafički prikaz strujnog kruga električne instalacije u kojem se primjenjuju </a:t>
            </a:r>
            <a:r>
              <a:rPr lang="hr-HR" sz="2800" dirty="0">
                <a:solidFill>
                  <a:srgbClr val="FF0000"/>
                </a:solidFill>
              </a:rPr>
              <a:t>normirani elektrotehnički simboli</a:t>
            </a:r>
            <a:r>
              <a:rPr lang="hr-HR" sz="2800" dirty="0"/>
              <a:t>.</a:t>
            </a:r>
            <a:endParaRPr lang="hr-HR" sz="2800" dirty="0"/>
          </a:p>
        </p:txBody>
      </p:sp>
      <p:sp>
        <p:nvSpPr>
          <p:cNvPr id="4" name="Pravokutnik 3"/>
          <p:cNvSpPr/>
          <p:nvPr/>
        </p:nvSpPr>
        <p:spPr>
          <a:xfrm>
            <a:off x="6356507" y="1272180"/>
            <a:ext cx="50577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Osim elektrotehničkih shema, projekt električnih instalacija sadrži i </a:t>
            </a:r>
            <a:r>
              <a:rPr lang="hr-HR" sz="2800" dirty="0">
                <a:solidFill>
                  <a:srgbClr val="FF0000"/>
                </a:solidFill>
              </a:rPr>
              <a:t>grafički prikaz elementa </a:t>
            </a:r>
            <a:r>
              <a:rPr lang="hr-HR" sz="2800" dirty="0"/>
              <a:t>ucrtanih u tlocrt građevine</a:t>
            </a:r>
            <a:endParaRPr lang="hr-HR" sz="2800" dirty="0"/>
          </a:p>
        </p:txBody>
      </p:sp>
      <p:pic>
        <p:nvPicPr>
          <p:cNvPr id="5" name="Slik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88" y="3870381"/>
            <a:ext cx="4991100" cy="1387475"/>
          </a:xfrm>
          <a:prstGeom prst="rect">
            <a:avLst/>
          </a:prstGeom>
          <a:noFill/>
        </p:spPr>
      </p:pic>
      <p:pic>
        <p:nvPicPr>
          <p:cNvPr id="6" name="Slika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934" y="3282348"/>
            <a:ext cx="2932080" cy="2750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73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9486" y="1272180"/>
            <a:ext cx="11419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Iako nisu nužni dio elektrotehničkog projekta, strujni krugovi </a:t>
            </a:r>
            <a:r>
              <a:rPr lang="hr-HR" sz="2800" dirty="0" smtClean="0"/>
              <a:t>električnih </a:t>
            </a:r>
            <a:r>
              <a:rPr lang="hr-HR" sz="2800" dirty="0"/>
              <a:t>instalacije se prikazuju i </a:t>
            </a:r>
            <a:r>
              <a:rPr lang="hr-HR" sz="2800" dirty="0">
                <a:solidFill>
                  <a:srgbClr val="FF0000"/>
                </a:solidFill>
              </a:rPr>
              <a:t>shemama spajanja </a:t>
            </a:r>
            <a:r>
              <a:rPr lang="hr-HR" sz="2800" dirty="0"/>
              <a:t>(</a:t>
            </a:r>
            <a:r>
              <a:rPr lang="hr-HR" sz="2800" dirty="0" err="1"/>
              <a:t>višepolnim</a:t>
            </a:r>
            <a:r>
              <a:rPr lang="hr-HR" sz="2800" dirty="0"/>
              <a:t> </a:t>
            </a:r>
            <a:r>
              <a:rPr lang="hr-HR" sz="2800" dirty="0" smtClean="0"/>
              <a:t>shemama).</a:t>
            </a:r>
            <a:endParaRPr lang="hr-HR" sz="2800" dirty="0"/>
          </a:p>
        </p:txBody>
      </p:sp>
      <p:pic>
        <p:nvPicPr>
          <p:cNvPr id="3" name="Slika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94" y="2501209"/>
            <a:ext cx="5559972" cy="3668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62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75558" y="1237462"/>
            <a:ext cx="11419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Radi zaštite ljudi i objekata od štetnog djelovanja atmosferskog električnog pražnjenja (udar munje) postavlja se </a:t>
            </a:r>
            <a:r>
              <a:rPr lang="hr-HR" sz="2800" dirty="0">
                <a:solidFill>
                  <a:srgbClr val="FF0000"/>
                </a:solidFill>
              </a:rPr>
              <a:t>gromobranska </a:t>
            </a:r>
            <a:r>
              <a:rPr lang="hr-HR" sz="2800" dirty="0" smtClean="0">
                <a:solidFill>
                  <a:srgbClr val="FF0000"/>
                </a:solidFill>
              </a:rPr>
              <a:t>instalacija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grpSp>
        <p:nvGrpSpPr>
          <p:cNvPr id="34" name="Grupa 33"/>
          <p:cNvGrpSpPr/>
          <p:nvPr/>
        </p:nvGrpSpPr>
        <p:grpSpPr>
          <a:xfrm>
            <a:off x="7956332" y="3321269"/>
            <a:ext cx="2564525" cy="2858811"/>
            <a:chOff x="4393323" y="3377769"/>
            <a:chExt cx="2732691" cy="3201706"/>
          </a:xfrm>
        </p:grpSpPr>
        <p:cxnSp>
          <p:nvCxnSpPr>
            <p:cNvPr id="6" name="Ravni poveznik 5"/>
            <p:cNvCxnSpPr/>
            <p:nvPr/>
          </p:nvCxnSpPr>
          <p:spPr>
            <a:xfrm>
              <a:off x="4403833" y="6011917"/>
              <a:ext cx="1355835" cy="56755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avni poveznik 7"/>
            <p:cNvCxnSpPr/>
            <p:nvPr/>
          </p:nvCxnSpPr>
          <p:spPr>
            <a:xfrm flipH="1">
              <a:off x="5759668" y="5917324"/>
              <a:ext cx="1366345" cy="662151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>
              <a:off x="5743897" y="5087308"/>
              <a:ext cx="15772" cy="149216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>
            <a:xfrm>
              <a:off x="7126013" y="4393325"/>
              <a:ext cx="1" cy="152399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>
              <a:off x="4403830" y="4487918"/>
              <a:ext cx="1" cy="152399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 flipH="1">
              <a:off x="5743897" y="3965749"/>
              <a:ext cx="698942" cy="112155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>
            <a:xfrm flipH="1" flipV="1">
              <a:off x="6442841" y="3965750"/>
              <a:ext cx="683168" cy="42757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 flipH="1">
              <a:off x="4393323" y="3386252"/>
              <a:ext cx="709448" cy="114027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 flipH="1" flipV="1">
              <a:off x="5102772" y="3377769"/>
              <a:ext cx="1340067" cy="58797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 flipH="1" flipV="1">
              <a:off x="4393324" y="4499329"/>
              <a:ext cx="1340067" cy="58797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a 63"/>
          <p:cNvGrpSpPr/>
          <p:nvPr/>
        </p:nvGrpSpPr>
        <p:grpSpPr>
          <a:xfrm>
            <a:off x="7966192" y="2269341"/>
            <a:ext cx="2554661" cy="4267277"/>
            <a:chOff x="7966192" y="2269341"/>
            <a:chExt cx="2554661" cy="4267277"/>
          </a:xfrm>
        </p:grpSpPr>
        <p:grpSp>
          <p:nvGrpSpPr>
            <p:cNvPr id="53" name="Grupa 52"/>
            <p:cNvGrpSpPr/>
            <p:nvPr/>
          </p:nvGrpSpPr>
          <p:grpSpPr>
            <a:xfrm>
              <a:off x="7966192" y="2269341"/>
              <a:ext cx="2554661" cy="4148431"/>
              <a:chOff x="7966192" y="2269341"/>
              <a:chExt cx="2554661" cy="4148431"/>
            </a:xfrm>
          </p:grpSpPr>
          <p:cxnSp>
            <p:nvCxnSpPr>
              <p:cNvPr id="45" name="Ravni poveznik 44"/>
              <p:cNvCxnSpPr/>
              <p:nvPr/>
            </p:nvCxnSpPr>
            <p:spPr>
              <a:xfrm flipH="1" flipV="1">
                <a:off x="9863079" y="3855133"/>
                <a:ext cx="657774" cy="372927"/>
              </a:xfrm>
              <a:prstGeom prst="line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upa 51"/>
              <p:cNvGrpSpPr/>
              <p:nvPr/>
            </p:nvGrpSpPr>
            <p:grpSpPr>
              <a:xfrm>
                <a:off x="7966192" y="2269341"/>
                <a:ext cx="1926741" cy="4148431"/>
                <a:chOff x="7966192" y="2269341"/>
                <a:chExt cx="1926741" cy="4148431"/>
              </a:xfrm>
            </p:grpSpPr>
            <p:cxnSp>
              <p:nvCxnSpPr>
                <p:cNvPr id="36" name="Ravni poveznik 35"/>
                <p:cNvCxnSpPr/>
                <p:nvPr/>
              </p:nvCxnSpPr>
              <p:spPr>
                <a:xfrm flipH="1" flipV="1">
                  <a:off x="7984687" y="4342519"/>
                  <a:ext cx="1266236" cy="51539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avni poveznik 39"/>
                <p:cNvCxnSpPr/>
                <p:nvPr/>
              </p:nvCxnSpPr>
              <p:spPr>
                <a:xfrm flipH="1" flipV="1">
                  <a:off x="8605476" y="3334111"/>
                  <a:ext cx="1266236" cy="51539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avni poveznik 40"/>
                <p:cNvCxnSpPr/>
                <p:nvPr/>
              </p:nvCxnSpPr>
              <p:spPr>
                <a:xfrm flipH="1">
                  <a:off x="7966192" y="3343471"/>
                  <a:ext cx="665790" cy="99904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Ravni poveznik 43"/>
                <p:cNvCxnSpPr/>
                <p:nvPr/>
              </p:nvCxnSpPr>
              <p:spPr>
                <a:xfrm flipH="1">
                  <a:off x="9227143" y="3847474"/>
                  <a:ext cx="665790" cy="999048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Ravni poveznik 47"/>
                <p:cNvCxnSpPr/>
                <p:nvPr/>
              </p:nvCxnSpPr>
              <p:spPr>
                <a:xfrm flipH="1" flipV="1">
                  <a:off x="9227672" y="4831981"/>
                  <a:ext cx="21842" cy="158579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Ravni poveznik 50"/>
                <p:cNvCxnSpPr/>
                <p:nvPr/>
              </p:nvCxnSpPr>
              <p:spPr>
                <a:xfrm flipH="1" flipV="1">
                  <a:off x="9849871" y="2269341"/>
                  <a:ext cx="21842" cy="158579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5" name="Ravni poveznik 54"/>
            <p:cNvCxnSpPr/>
            <p:nvPr/>
          </p:nvCxnSpPr>
          <p:spPr>
            <a:xfrm flipV="1">
              <a:off x="9249514" y="6294957"/>
              <a:ext cx="2" cy="241661"/>
            </a:xfrm>
            <a:prstGeom prst="line">
              <a:avLst/>
            </a:prstGeom>
            <a:ln w="762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Pravokutnik 64"/>
          <p:cNvSpPr/>
          <p:nvPr/>
        </p:nvSpPr>
        <p:spPr>
          <a:xfrm>
            <a:off x="460389" y="2517317"/>
            <a:ext cx="62954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Gromobranska </a:t>
            </a:r>
            <a:r>
              <a:rPr lang="hr-HR" sz="2800" dirty="0"/>
              <a:t>instalacija se izrađuje od </a:t>
            </a:r>
            <a:r>
              <a:rPr lang="hr-HR" sz="2800" dirty="0">
                <a:solidFill>
                  <a:srgbClr val="FF0000"/>
                </a:solidFill>
              </a:rPr>
              <a:t>pocinčanih čeličnih traka </a:t>
            </a:r>
            <a:r>
              <a:rPr lang="hr-HR" sz="2800" dirty="0"/>
              <a:t>koje su spojene u mrežu na krovu i obodu zgrade. </a:t>
            </a:r>
            <a:endParaRPr lang="hr-HR" sz="2800" dirty="0" smtClean="0"/>
          </a:p>
          <a:p>
            <a:r>
              <a:rPr lang="hr-HR" sz="2800" dirty="0"/>
              <a:t>Gromobranska mreža se mora spojiti sa svim metalnim dijelovima zgrade </a:t>
            </a:r>
            <a:r>
              <a:rPr lang="hr-HR" sz="2800" dirty="0" smtClean="0"/>
              <a:t>i </a:t>
            </a:r>
            <a:r>
              <a:rPr lang="hr-HR" sz="2800" dirty="0"/>
              <a:t>s </a:t>
            </a:r>
            <a:r>
              <a:rPr lang="hr-HR" sz="2800" dirty="0">
                <a:solidFill>
                  <a:srgbClr val="FF0000"/>
                </a:solidFill>
              </a:rPr>
              <a:t>uzemljivačem</a:t>
            </a:r>
            <a:r>
              <a:rPr lang="hr-HR" sz="2800" dirty="0"/>
              <a:t>, čeličnom ili bakrenom šipkom ili </a:t>
            </a:r>
            <a:r>
              <a:rPr lang="hr-HR" sz="2800" dirty="0" smtClean="0"/>
              <a:t>pločom </a:t>
            </a:r>
            <a:r>
              <a:rPr lang="hr-HR" sz="2800" dirty="0"/>
              <a:t>ukopanom u </a:t>
            </a:r>
            <a:r>
              <a:rPr lang="hr-HR" sz="2800" dirty="0" smtClean="0"/>
              <a:t>zemlju.</a:t>
            </a:r>
            <a:endParaRPr lang="hr-HR" sz="2800" dirty="0"/>
          </a:p>
        </p:txBody>
      </p:sp>
      <p:sp>
        <p:nvSpPr>
          <p:cNvPr id="66" name="Pravokutnik 65"/>
          <p:cNvSpPr/>
          <p:nvPr/>
        </p:nvSpPr>
        <p:spPr>
          <a:xfrm>
            <a:off x="-10885" y="130966"/>
            <a:ext cx="12192000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hr-HR" sz="5400" dirty="0" smtClean="0">
                <a:solidFill>
                  <a:schemeClr val="bg1"/>
                </a:solidFill>
              </a:rPr>
              <a:t>GROMOBRANSKA</a:t>
            </a:r>
            <a:r>
              <a:rPr lang="hr-HR" sz="5400" dirty="0" smtClean="0">
                <a:solidFill>
                  <a:schemeClr val="bg1"/>
                </a:solidFill>
              </a:rPr>
              <a:t> </a:t>
            </a:r>
            <a:r>
              <a:rPr lang="hr-HR" sz="5400" dirty="0" smtClean="0">
                <a:solidFill>
                  <a:schemeClr val="bg1"/>
                </a:solidFill>
              </a:rPr>
              <a:t>INSTALACIJA</a:t>
            </a:r>
            <a:endParaRPr lang="hr-H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3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-10885" y="130966"/>
            <a:ext cx="12192000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hr-HR" sz="5400" dirty="0" smtClean="0">
                <a:solidFill>
                  <a:schemeClr val="bg1"/>
                </a:solidFill>
              </a:rPr>
              <a:t>INSTALACIJA SLABE STRUJE</a:t>
            </a:r>
            <a:endParaRPr lang="hr-HR" sz="5400" dirty="0">
              <a:solidFill>
                <a:schemeClr val="bg1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75558" y="1250571"/>
            <a:ext cx="114191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Dijele se u dvije skupine:</a:t>
            </a:r>
          </a:p>
          <a:p>
            <a:pPr marL="514350" indent="-514350">
              <a:buAutoNum type="arabicPeriod"/>
            </a:pPr>
            <a:r>
              <a:rPr lang="hr-HR" sz="2800" dirty="0" smtClean="0">
                <a:solidFill>
                  <a:srgbClr val="FF0000"/>
                </a:solidFill>
              </a:rPr>
              <a:t>telekomunikacijske </a:t>
            </a:r>
            <a:r>
              <a:rPr lang="hr-HR" sz="2800" dirty="0">
                <a:solidFill>
                  <a:srgbClr val="FF0000"/>
                </a:solidFill>
              </a:rPr>
              <a:t>instalacije</a:t>
            </a:r>
            <a:r>
              <a:rPr lang="hr-HR" sz="2800" dirty="0"/>
              <a:t>-omogućavaju prijenos </a:t>
            </a:r>
            <a:r>
              <a:rPr lang="hr-HR" sz="2800" dirty="0" smtClean="0"/>
              <a:t>podataka, to su: </a:t>
            </a:r>
            <a:r>
              <a:rPr lang="hr-HR" sz="2800" dirty="0"/>
              <a:t>telefonske instalacije, instalacije </a:t>
            </a:r>
            <a:r>
              <a:rPr lang="hr-HR" sz="2800" dirty="0" err="1"/>
              <a:t>interfona</a:t>
            </a:r>
            <a:r>
              <a:rPr lang="hr-HR" sz="2800" dirty="0"/>
              <a:t> </a:t>
            </a:r>
            <a:r>
              <a:rPr lang="hr-HR" sz="2800" dirty="0" smtClean="0"/>
              <a:t>, </a:t>
            </a:r>
            <a:r>
              <a:rPr lang="hr-HR" sz="2800" dirty="0"/>
              <a:t>instalacije zajedničkih radio i TV </a:t>
            </a:r>
            <a:r>
              <a:rPr lang="hr-HR" sz="2800" dirty="0" smtClean="0"/>
              <a:t>sustava, </a:t>
            </a:r>
            <a:r>
              <a:rPr lang="hr-HR" sz="2800" dirty="0"/>
              <a:t>instalacije interne televizije, instalacije razglasa i instalacije računalnog mrežnog sustava. </a:t>
            </a:r>
            <a:endParaRPr lang="hr-HR" sz="2800" dirty="0" smtClean="0"/>
          </a:p>
          <a:p>
            <a:pPr marL="514350" indent="-514350">
              <a:buAutoNum type="arabicPeriod"/>
            </a:pPr>
            <a:r>
              <a:rPr lang="hr-HR" sz="2800" dirty="0">
                <a:solidFill>
                  <a:srgbClr val="FF0000"/>
                </a:solidFill>
              </a:rPr>
              <a:t>signalne instalacije</a:t>
            </a:r>
            <a:r>
              <a:rPr lang="hr-HR" sz="2800" dirty="0"/>
              <a:t>-instalacije električnog zvona, instalacije protupožarnog sustava </a:t>
            </a:r>
            <a:r>
              <a:rPr lang="hr-HR" sz="2800" dirty="0" smtClean="0"/>
              <a:t>i </a:t>
            </a:r>
            <a:r>
              <a:rPr lang="hr-HR" sz="2800" dirty="0"/>
              <a:t>instalacije protuprovalnog sustava</a:t>
            </a:r>
          </a:p>
        </p:txBody>
      </p:sp>
    </p:spTree>
    <p:extLst>
      <p:ext uri="{BB962C8B-B14F-4D97-AF65-F5344CB8AC3E}">
        <p14:creationId xmlns:p14="http://schemas.microsoft.com/office/powerpoint/2010/main" val="651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75558" y="1237462"/>
            <a:ext cx="11419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Za spajanje elemenata telekomunikacijske i signalne instalacije rabe se </a:t>
            </a:r>
            <a:r>
              <a:rPr lang="hr-HR" sz="2800" dirty="0">
                <a:solidFill>
                  <a:srgbClr val="FF0000"/>
                </a:solidFill>
              </a:rPr>
              <a:t>posebni vodovi</a:t>
            </a:r>
            <a:r>
              <a:rPr lang="hr-HR" sz="2800" dirty="0"/>
              <a:t> koji se razlikuju od vodova za elektroenergetske instalacije.</a:t>
            </a:r>
          </a:p>
        </p:txBody>
      </p:sp>
      <p:pic>
        <p:nvPicPr>
          <p:cNvPr id="4" name="Slika 3" descr="C:\Users\Korisnik\Desktop\svijet tehnike 8\udžbenik_prepravljeno_9_2020\1.2. Električne instalacije\resize slike\utp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578" y="2425768"/>
            <a:ext cx="3057874" cy="98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C:\Users\Korisnik\Desktop\svijet tehnike 8\udžbenik_prepravljeno_9_2020\1.2. Električne instalacije\resize slike\suosnik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79" y="2440539"/>
            <a:ext cx="2569358" cy="818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C:\Users\Korisnik\Desktop\svijet tehnike 8\udžbenik_prepravljeno_9_2020\1.2. Električne instalacije\resize slike\signalni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893" y="2274672"/>
            <a:ext cx="3179480" cy="12837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ravokutnik 6"/>
          <p:cNvSpPr/>
          <p:nvPr/>
        </p:nvSpPr>
        <p:spPr>
          <a:xfrm>
            <a:off x="521623" y="3508189"/>
            <a:ext cx="30482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Koaksijalni kabel (</a:t>
            </a:r>
            <a:r>
              <a:rPr lang="hr-HR" dirty="0" err="1"/>
              <a:t>suosnik</a:t>
            </a:r>
            <a:r>
              <a:rPr lang="hr-HR" dirty="0"/>
              <a:t>) </a:t>
            </a:r>
            <a:endParaRPr lang="hr-HR" dirty="0" smtClean="0"/>
          </a:p>
          <a:p>
            <a:r>
              <a:rPr lang="hr-HR" dirty="0" smtClean="0"/>
              <a:t>za </a:t>
            </a:r>
            <a:r>
              <a:rPr lang="hr-HR" dirty="0"/>
              <a:t>instalacije radio i TV sustava</a:t>
            </a:r>
          </a:p>
        </p:txBody>
      </p:sp>
      <p:sp>
        <p:nvSpPr>
          <p:cNvPr id="8" name="Pravokutnik 7"/>
          <p:cNvSpPr/>
          <p:nvPr/>
        </p:nvSpPr>
        <p:spPr>
          <a:xfrm>
            <a:off x="4478334" y="3521616"/>
            <a:ext cx="3085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Kabel </a:t>
            </a:r>
            <a:r>
              <a:rPr lang="hr-HR" dirty="0"/>
              <a:t>za instalacije računalnog </a:t>
            </a:r>
            <a:endParaRPr lang="hr-HR" dirty="0" smtClean="0"/>
          </a:p>
          <a:p>
            <a:r>
              <a:rPr lang="hr-HR" dirty="0" smtClean="0"/>
              <a:t>mrežnog </a:t>
            </a:r>
            <a:r>
              <a:rPr lang="hr-HR" dirty="0"/>
              <a:t>sustava</a:t>
            </a:r>
          </a:p>
        </p:txBody>
      </p:sp>
      <p:sp>
        <p:nvSpPr>
          <p:cNvPr id="9" name="Pravokutnik 8"/>
          <p:cNvSpPr/>
          <p:nvPr/>
        </p:nvSpPr>
        <p:spPr>
          <a:xfrm>
            <a:off x="8270400" y="3571896"/>
            <a:ext cx="2776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Kabel </a:t>
            </a:r>
            <a:r>
              <a:rPr lang="hr-HR" dirty="0"/>
              <a:t>za signalnu instalaciju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363118" y="4563199"/>
            <a:ext cx="64135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U novije vrijeme za telekomunikacijske instalacije u zgradama </a:t>
            </a:r>
            <a:r>
              <a:rPr lang="hr-HR" sz="2800" dirty="0" smtClean="0"/>
              <a:t>upotrebljava </a:t>
            </a:r>
            <a:r>
              <a:rPr lang="hr-HR" sz="2800" dirty="0"/>
              <a:t>se </a:t>
            </a:r>
            <a:r>
              <a:rPr lang="hr-HR" sz="2800" dirty="0">
                <a:solidFill>
                  <a:srgbClr val="FF0000"/>
                </a:solidFill>
              </a:rPr>
              <a:t>svjetlovodna</a:t>
            </a:r>
            <a:r>
              <a:rPr lang="hr-HR" sz="2800" dirty="0"/>
              <a:t> tehnologija, odnosno prijenos podataka putem </a:t>
            </a:r>
            <a:r>
              <a:rPr lang="hr-HR" sz="2800" dirty="0">
                <a:solidFill>
                  <a:srgbClr val="FF0000"/>
                </a:solidFill>
              </a:rPr>
              <a:t>optičkih </a:t>
            </a:r>
            <a:r>
              <a:rPr lang="hr-HR" sz="2800" dirty="0" smtClean="0">
                <a:solidFill>
                  <a:srgbClr val="FF0000"/>
                </a:solidFill>
              </a:rPr>
              <a:t>kabela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pic>
        <p:nvPicPr>
          <p:cNvPr id="11" name="Slika 10" descr="C:\Users\DS\Documents\školska knjiga\svijet tehnike 8\električne instalacije_tema\slike\resize\2118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048" y="4303241"/>
            <a:ext cx="3743325" cy="2389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712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03" y="1299807"/>
            <a:ext cx="5667375" cy="566737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176" y="1773303"/>
            <a:ext cx="1197839" cy="1772463"/>
          </a:xfrm>
          <a:prstGeom prst="rect">
            <a:avLst/>
          </a:prstGeom>
        </p:spPr>
      </p:pic>
      <p:grpSp>
        <p:nvGrpSpPr>
          <p:cNvPr id="10" name="Grupa 9"/>
          <p:cNvGrpSpPr/>
          <p:nvPr/>
        </p:nvGrpSpPr>
        <p:grpSpPr>
          <a:xfrm>
            <a:off x="1661505" y="4519718"/>
            <a:ext cx="499785" cy="549334"/>
            <a:chOff x="4159045" y="4410536"/>
            <a:chExt cx="499785" cy="549334"/>
          </a:xfrm>
        </p:grpSpPr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045" y="4410536"/>
              <a:ext cx="304800" cy="352425"/>
            </a:xfrm>
            <a:prstGeom prst="rect">
              <a:avLst/>
            </a:prstGeom>
          </p:spPr>
        </p:pic>
        <p:grpSp>
          <p:nvGrpSpPr>
            <p:cNvPr id="9" name="Grupa 8"/>
            <p:cNvGrpSpPr/>
            <p:nvPr/>
          </p:nvGrpSpPr>
          <p:grpSpPr>
            <a:xfrm>
              <a:off x="4324914" y="4625952"/>
              <a:ext cx="333916" cy="333918"/>
              <a:chOff x="3293843" y="2485103"/>
              <a:chExt cx="333916" cy="333918"/>
            </a:xfrm>
          </p:grpSpPr>
          <p:sp>
            <p:nvSpPr>
              <p:cNvPr id="7" name="Elipsa 6"/>
              <p:cNvSpPr/>
              <p:nvPr/>
            </p:nvSpPr>
            <p:spPr>
              <a:xfrm>
                <a:off x="3293843" y="2485103"/>
                <a:ext cx="142531" cy="142531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Suza 7"/>
              <p:cNvSpPr/>
              <p:nvPr/>
            </p:nvSpPr>
            <p:spPr>
              <a:xfrm rot="16200000">
                <a:off x="3436373" y="2627635"/>
                <a:ext cx="191387" cy="191385"/>
              </a:xfrm>
              <a:prstGeom prst="teardrop">
                <a:avLst>
                  <a:gd name="adj" fmla="val 15934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1" name="Slik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880" y="2189494"/>
            <a:ext cx="3927821" cy="3888000"/>
          </a:xfrm>
          <a:prstGeom prst="rect">
            <a:avLst/>
          </a:prstGeom>
        </p:spPr>
      </p:pic>
      <p:grpSp>
        <p:nvGrpSpPr>
          <p:cNvPr id="17" name="Grupa 16"/>
          <p:cNvGrpSpPr/>
          <p:nvPr/>
        </p:nvGrpSpPr>
        <p:grpSpPr>
          <a:xfrm>
            <a:off x="7371089" y="3825574"/>
            <a:ext cx="442904" cy="818606"/>
            <a:chOff x="7107428" y="3814354"/>
            <a:chExt cx="442904" cy="818606"/>
          </a:xfrm>
        </p:grpSpPr>
        <p:cxnSp>
          <p:nvCxnSpPr>
            <p:cNvPr id="13" name="Ravni poveznik 12"/>
            <p:cNvCxnSpPr/>
            <p:nvPr/>
          </p:nvCxnSpPr>
          <p:spPr>
            <a:xfrm>
              <a:off x="7107428" y="3814354"/>
              <a:ext cx="221452" cy="4093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>
              <a:off x="7328880" y="4223657"/>
              <a:ext cx="221452" cy="409303"/>
            </a:xfrm>
            <a:prstGeom prst="line">
              <a:avLst/>
            </a:prstGeom>
            <a:ln w="381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Elipsa 17"/>
          <p:cNvSpPr/>
          <p:nvPr/>
        </p:nvSpPr>
        <p:spPr>
          <a:xfrm>
            <a:off x="8962589" y="2395182"/>
            <a:ext cx="693201" cy="709684"/>
          </a:xfrm>
          <a:prstGeom prst="ellipse">
            <a:avLst/>
          </a:prstGeom>
          <a:solidFill>
            <a:schemeClr val="accent4">
              <a:alpha val="37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kstniOkvir 18"/>
          <p:cNvSpPr txBox="1"/>
          <p:nvPr/>
        </p:nvSpPr>
        <p:spPr>
          <a:xfrm>
            <a:off x="4203510" y="6152767"/>
            <a:ext cx="388961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solidFill>
                  <a:schemeClr val="bg1"/>
                </a:solidFill>
              </a:rPr>
              <a:t>OTVORENI STRUJNI KRUG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3994361" y="6148800"/>
            <a:ext cx="4307910" cy="54000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solidFill>
                  <a:schemeClr val="bg1"/>
                </a:solidFill>
              </a:rPr>
              <a:t>ZATVORENI STRUJNI KRUG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5766768" y="5474821"/>
            <a:ext cx="151163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r-HR" sz="1600" dirty="0"/>
              <a:t>izvor električne </a:t>
            </a:r>
            <a:endParaRPr lang="hr-HR" sz="1600" dirty="0" smtClean="0"/>
          </a:p>
          <a:p>
            <a:r>
              <a:rPr lang="hr-HR" sz="1600" dirty="0" smtClean="0"/>
              <a:t>(</a:t>
            </a:r>
            <a:r>
              <a:rPr lang="hr-HR" sz="1600" dirty="0"/>
              <a:t>energije) struje</a:t>
            </a:r>
          </a:p>
        </p:txBody>
      </p:sp>
      <p:sp>
        <p:nvSpPr>
          <p:cNvPr id="32" name="Pravokutnik 31"/>
          <p:cNvSpPr/>
          <p:nvPr/>
        </p:nvSpPr>
        <p:spPr>
          <a:xfrm>
            <a:off x="1591910" y="3445450"/>
            <a:ext cx="956287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/>
              <a:t>e</a:t>
            </a:r>
            <a:r>
              <a:rPr lang="hr-HR" sz="1600" dirty="0" smtClean="0"/>
              <a:t>lektrični</a:t>
            </a:r>
          </a:p>
          <a:p>
            <a:pPr algn="ctr"/>
            <a:r>
              <a:rPr lang="hr-HR" sz="1600" dirty="0" smtClean="0"/>
              <a:t>vod</a:t>
            </a:r>
            <a:endParaRPr lang="hr-HR" sz="1600" dirty="0"/>
          </a:p>
        </p:txBody>
      </p:sp>
      <p:sp>
        <p:nvSpPr>
          <p:cNvPr id="33" name="Pravokutnik 32"/>
          <p:cNvSpPr/>
          <p:nvPr/>
        </p:nvSpPr>
        <p:spPr>
          <a:xfrm>
            <a:off x="3536866" y="5385618"/>
            <a:ext cx="956287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/>
              <a:t>e</a:t>
            </a:r>
            <a:r>
              <a:rPr lang="hr-HR" sz="1600" dirty="0" smtClean="0"/>
              <a:t>lektrični</a:t>
            </a:r>
          </a:p>
          <a:p>
            <a:pPr algn="ctr"/>
            <a:r>
              <a:rPr lang="hr-HR" sz="1600" dirty="0" smtClean="0"/>
              <a:t>vod</a:t>
            </a:r>
            <a:endParaRPr lang="hr-HR" sz="1600" dirty="0"/>
          </a:p>
        </p:txBody>
      </p:sp>
      <p:sp>
        <p:nvSpPr>
          <p:cNvPr id="34" name="Pravokutnik 33"/>
          <p:cNvSpPr/>
          <p:nvPr/>
        </p:nvSpPr>
        <p:spPr>
          <a:xfrm>
            <a:off x="619707" y="4351792"/>
            <a:ext cx="87524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/>
              <a:t>s</a:t>
            </a:r>
            <a:r>
              <a:rPr lang="hr-HR" sz="1600" dirty="0" smtClean="0"/>
              <a:t>klopka</a:t>
            </a:r>
          </a:p>
          <a:p>
            <a:pPr algn="ctr"/>
            <a:r>
              <a:rPr lang="hr-HR" sz="1600" dirty="0" smtClean="0"/>
              <a:t>(tipkalo)</a:t>
            </a:r>
            <a:endParaRPr lang="hr-HR" sz="1600" dirty="0"/>
          </a:p>
        </p:txBody>
      </p:sp>
      <p:sp>
        <p:nvSpPr>
          <p:cNvPr id="35" name="Pravokutnik 34"/>
          <p:cNvSpPr/>
          <p:nvPr/>
        </p:nvSpPr>
        <p:spPr>
          <a:xfrm>
            <a:off x="3939185" y="2165249"/>
            <a:ext cx="85933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/>
              <a:t>t</a:t>
            </a:r>
            <a:r>
              <a:rPr lang="hr-HR" sz="1600" dirty="0" smtClean="0"/>
              <a:t>rošilo</a:t>
            </a:r>
          </a:p>
          <a:p>
            <a:pPr algn="ctr"/>
            <a:r>
              <a:rPr lang="hr-HR" sz="1600" dirty="0" smtClean="0"/>
              <a:t>(žarulja)</a:t>
            </a:r>
            <a:endParaRPr lang="hr-HR" sz="1600" dirty="0"/>
          </a:p>
        </p:txBody>
      </p:sp>
      <p:sp>
        <p:nvSpPr>
          <p:cNvPr id="36" name="Pravokutnik 35"/>
          <p:cNvSpPr/>
          <p:nvPr/>
        </p:nvSpPr>
        <p:spPr>
          <a:xfrm>
            <a:off x="4798523" y="3030691"/>
            <a:ext cx="956287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/>
              <a:t>e</a:t>
            </a:r>
            <a:r>
              <a:rPr lang="hr-HR" sz="1600" dirty="0" smtClean="0"/>
              <a:t>lektrični</a:t>
            </a:r>
          </a:p>
          <a:p>
            <a:pPr algn="ctr"/>
            <a:r>
              <a:rPr lang="hr-HR" sz="1600" dirty="0" smtClean="0"/>
              <a:t>vod</a:t>
            </a:r>
            <a:endParaRPr lang="hr-HR" sz="1600" dirty="0"/>
          </a:p>
        </p:txBody>
      </p:sp>
      <p:sp>
        <p:nvSpPr>
          <p:cNvPr id="22" name="Pravokutnik 21"/>
          <p:cNvSpPr/>
          <p:nvPr/>
        </p:nvSpPr>
        <p:spPr>
          <a:xfrm>
            <a:off x="-10885" y="130966"/>
            <a:ext cx="12192000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hr-HR" sz="5400" dirty="0" smtClean="0">
                <a:solidFill>
                  <a:schemeClr val="bg1"/>
                </a:solidFill>
              </a:rPr>
              <a:t>Strujni krug</a:t>
            </a:r>
            <a:endParaRPr lang="hr-H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02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680000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1" y="1201649"/>
            <a:ext cx="5225143" cy="5225143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359228" y="1916266"/>
            <a:ext cx="11299371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hr-HR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Električne instalacije se dijele na:</a:t>
            </a:r>
          </a:p>
          <a:p>
            <a:pPr>
              <a:spcAft>
                <a:spcPts val="1000"/>
              </a:spcAft>
            </a:pPr>
            <a:r>
              <a:rPr lang="hr-HR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hr-HR" sz="36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instalacije </a:t>
            </a:r>
            <a:r>
              <a:rPr lang="hr-HR" sz="3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jake </a:t>
            </a:r>
            <a:r>
              <a:rPr lang="hr-HR" sz="36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struje</a:t>
            </a:r>
            <a:r>
              <a:rPr lang="hr-HR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r-HR" sz="3600" dirty="0">
                <a:ea typeface="Calibri" panose="020F0502020204030204" pitchFamily="34" charset="0"/>
                <a:cs typeface="Times New Roman" panose="02020603050405020304" pitchFamily="18" charset="0"/>
              </a:rPr>
              <a:t> elektroenergetske i gromobranske instalacije </a:t>
            </a:r>
            <a:endParaRPr lang="hr-HR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hr-HR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hr-HR" sz="36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instalacije </a:t>
            </a:r>
            <a:r>
              <a:rPr lang="hr-HR" sz="3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slabe </a:t>
            </a:r>
            <a:r>
              <a:rPr lang="hr-HR" sz="36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struje</a:t>
            </a:r>
            <a:r>
              <a:rPr lang="hr-HR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r-HR" sz="3600" dirty="0">
                <a:ea typeface="Calibri" panose="020F0502020204030204" pitchFamily="34" charset="0"/>
                <a:cs typeface="Times New Roman" panose="02020603050405020304" pitchFamily="18" charset="0"/>
              </a:rPr>
              <a:t> telekomunikacijske i signalne </a:t>
            </a:r>
            <a:r>
              <a:rPr lang="hr-HR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instalacije</a:t>
            </a:r>
          </a:p>
        </p:txBody>
      </p:sp>
    </p:spTree>
    <p:extLst>
      <p:ext uri="{BB962C8B-B14F-4D97-AF65-F5344CB8AC3E}">
        <p14:creationId xmlns:p14="http://schemas.microsoft.com/office/powerpoint/2010/main" val="31333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9487" y="1272180"/>
            <a:ext cx="11691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Kako bismo električna trošila priključili na gradsku električnu mrežu, potrebno je unutar zgrade ugraditi električne vodove i druge elemente i sklopove koje zovemo </a:t>
            </a:r>
            <a:r>
              <a:rPr lang="hr-HR" sz="2400" dirty="0">
                <a:solidFill>
                  <a:srgbClr val="FF0000"/>
                </a:solidFill>
              </a:rPr>
              <a:t>elektroenergetska instalacija</a:t>
            </a:r>
            <a:r>
              <a:rPr lang="hr-HR" sz="2400" dirty="0"/>
              <a:t> </a:t>
            </a:r>
            <a:r>
              <a:rPr lang="hr-HR" sz="2400" dirty="0" smtClean="0"/>
              <a:t>zgrade.</a:t>
            </a:r>
            <a:endParaRPr lang="hr-HR" sz="2400" dirty="0"/>
          </a:p>
        </p:txBody>
      </p:sp>
      <p:pic>
        <p:nvPicPr>
          <p:cNvPr id="3" name="Picture 2" descr="C:\Users\Toshiba\AppData\Local\Microsoft\Windows\Temporary Internet Files\Content.Outlook\2UBWJXZR\slika 5-6_no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224" y="2472509"/>
            <a:ext cx="4568033" cy="413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utnik 1"/>
          <p:cNvSpPr>
            <a:spLocks noChangeArrowheads="1"/>
          </p:cNvSpPr>
          <p:nvPr/>
        </p:nvSpPr>
        <p:spPr bwMode="auto">
          <a:xfrm>
            <a:off x="1295399" y="2578133"/>
            <a:ext cx="4261531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dirty="0"/>
              <a:t>1</a:t>
            </a:r>
            <a:r>
              <a:rPr lang="hr-HR" dirty="0" smtClean="0"/>
              <a:t>. podzemni </a:t>
            </a:r>
            <a:r>
              <a:rPr lang="hr-HR" dirty="0"/>
              <a:t>električni vod</a:t>
            </a:r>
          </a:p>
          <a:p>
            <a:r>
              <a:rPr lang="hr-HR" dirty="0"/>
              <a:t>2. podzemni priključak</a:t>
            </a:r>
          </a:p>
          <a:p>
            <a:r>
              <a:rPr lang="hr-HR" dirty="0"/>
              <a:t>3. glavni vod</a:t>
            </a:r>
          </a:p>
          <a:p>
            <a:r>
              <a:rPr lang="hr-HR" dirty="0"/>
              <a:t>4. uzemljenje</a:t>
            </a:r>
          </a:p>
          <a:p>
            <a:r>
              <a:rPr lang="hr-HR" dirty="0"/>
              <a:t>5. vod za uzemljenje</a:t>
            </a:r>
          </a:p>
          <a:p>
            <a:r>
              <a:rPr lang="hr-HR" dirty="0"/>
              <a:t>6. razvodna ploča</a:t>
            </a:r>
          </a:p>
          <a:p>
            <a:r>
              <a:rPr lang="hr-HR" dirty="0"/>
              <a:t>7. diferencijalna zaštitna sklopka</a:t>
            </a:r>
          </a:p>
          <a:p>
            <a:r>
              <a:rPr lang="hr-HR" dirty="0"/>
              <a:t>8. električno brojilo s glavnim osiguračem</a:t>
            </a:r>
          </a:p>
          <a:p>
            <a:r>
              <a:rPr lang="hr-HR" dirty="0"/>
              <a:t>9. električni osigurači</a:t>
            </a:r>
          </a:p>
          <a:p>
            <a:r>
              <a:rPr lang="hr-HR" dirty="0"/>
              <a:t>10. električni vodovi</a:t>
            </a:r>
          </a:p>
          <a:p>
            <a:r>
              <a:rPr lang="hr-HR" dirty="0"/>
              <a:t>11. razvodna kutija</a:t>
            </a:r>
          </a:p>
          <a:p>
            <a:r>
              <a:rPr lang="hr-HR" dirty="0"/>
              <a:t>12. sklopka</a:t>
            </a:r>
          </a:p>
          <a:p>
            <a:r>
              <a:rPr lang="hr-HR" dirty="0"/>
              <a:t>13. rasvjetno tijelo</a:t>
            </a:r>
          </a:p>
          <a:p>
            <a:r>
              <a:rPr lang="hr-HR" dirty="0"/>
              <a:t>14. utičnica</a:t>
            </a:r>
          </a:p>
        </p:txBody>
      </p:sp>
      <p:sp>
        <p:nvSpPr>
          <p:cNvPr id="5" name="Pravokutnik 4"/>
          <p:cNvSpPr/>
          <p:nvPr/>
        </p:nvSpPr>
        <p:spPr>
          <a:xfrm>
            <a:off x="-10885" y="130966"/>
            <a:ext cx="12192000" cy="92333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hr-HR" sz="5400" dirty="0" smtClean="0">
                <a:solidFill>
                  <a:schemeClr val="bg1"/>
                </a:solidFill>
              </a:rPr>
              <a:t>ELEKTROENERGETSKA INSTALACIJA</a:t>
            </a:r>
            <a:endParaRPr lang="hr-HR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43000"/>
            <a:ext cx="7620000" cy="571500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424543" y="1661049"/>
            <a:ext cx="45175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ea typeface="Calibri" panose="020F0502020204030204" pitchFamily="34" charset="0"/>
              </a:rPr>
              <a:t>Elektroenergetska instalacija u stambenim zgradama rabi se za rasvjetu i priključak kućanskih aparata, strojeva i agregata koje jednim imenom zovemo </a:t>
            </a:r>
            <a:r>
              <a:rPr lang="hr-HR" sz="2800" dirty="0">
                <a:solidFill>
                  <a:srgbClr val="FF0000"/>
                </a:solidFill>
                <a:ea typeface="Calibri" panose="020F0502020204030204" pitchFamily="34" charset="0"/>
              </a:rPr>
              <a:t>električna trošila</a:t>
            </a:r>
            <a:r>
              <a:rPr lang="hr-HR" sz="2800" dirty="0">
                <a:ea typeface="Calibri" panose="020F0502020204030204" pitchFamily="34" charset="0"/>
              </a:rPr>
              <a:t>. </a:t>
            </a:r>
            <a:endParaRPr lang="hr-HR" sz="2800" dirty="0" smtClean="0">
              <a:ea typeface="Calibri" panose="020F0502020204030204" pitchFamily="34" charset="0"/>
            </a:endParaRPr>
          </a:p>
          <a:p>
            <a:r>
              <a:rPr lang="hr-HR" sz="2800" dirty="0" smtClean="0"/>
              <a:t>Električna trošila pretvaraju </a:t>
            </a:r>
            <a:r>
              <a:rPr lang="hr-HR" sz="2800" dirty="0" smtClean="0">
                <a:solidFill>
                  <a:srgbClr val="FF0000"/>
                </a:solidFill>
              </a:rPr>
              <a:t>električnu energiju </a:t>
            </a:r>
            <a:r>
              <a:rPr lang="hr-HR" sz="2800" dirty="0" smtClean="0"/>
              <a:t>u neki drugi oblik energije.</a:t>
            </a:r>
            <a:endParaRPr lang="hr-HR" sz="2800" dirty="0"/>
          </a:p>
        </p:txBody>
      </p:sp>
      <p:sp>
        <p:nvSpPr>
          <p:cNvPr id="4" name="Pravokutnik 3"/>
          <p:cNvSpPr/>
          <p:nvPr/>
        </p:nvSpPr>
        <p:spPr>
          <a:xfrm>
            <a:off x="5623559" y="3525585"/>
            <a:ext cx="196233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 smtClean="0"/>
              <a:t>električna→</a:t>
            </a:r>
          </a:p>
          <a:p>
            <a:pPr algn="ctr"/>
            <a:r>
              <a:rPr lang="hr-HR" sz="1600" dirty="0" smtClean="0"/>
              <a:t>toplinska + svjetlosna</a:t>
            </a:r>
            <a:endParaRPr lang="hr-HR" sz="1600" dirty="0"/>
          </a:p>
        </p:txBody>
      </p:sp>
      <p:sp>
        <p:nvSpPr>
          <p:cNvPr id="5" name="Pravokutnik 4"/>
          <p:cNvSpPr/>
          <p:nvPr/>
        </p:nvSpPr>
        <p:spPr>
          <a:xfrm>
            <a:off x="8631417" y="3493621"/>
            <a:ext cx="119353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 smtClean="0"/>
              <a:t>električna→</a:t>
            </a:r>
          </a:p>
          <a:p>
            <a:pPr algn="ctr"/>
            <a:r>
              <a:rPr lang="hr-HR" sz="1600" dirty="0" smtClean="0"/>
              <a:t>mehanička</a:t>
            </a:r>
            <a:endParaRPr lang="hr-HR" sz="1600" dirty="0"/>
          </a:p>
        </p:txBody>
      </p:sp>
      <p:sp>
        <p:nvSpPr>
          <p:cNvPr id="6" name="Pravokutnik 5"/>
          <p:cNvSpPr/>
          <p:nvPr/>
        </p:nvSpPr>
        <p:spPr>
          <a:xfrm>
            <a:off x="6149474" y="6073535"/>
            <a:ext cx="119353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 smtClean="0"/>
              <a:t>električna→</a:t>
            </a:r>
          </a:p>
          <a:p>
            <a:pPr algn="ctr"/>
            <a:r>
              <a:rPr lang="hr-HR" sz="1600" dirty="0" smtClean="0"/>
              <a:t>toplinska</a:t>
            </a:r>
            <a:endParaRPr lang="hr-HR" sz="1600" dirty="0"/>
          </a:p>
        </p:txBody>
      </p:sp>
      <p:sp>
        <p:nvSpPr>
          <p:cNvPr id="7" name="Pravokutnik 6"/>
          <p:cNvSpPr/>
          <p:nvPr/>
        </p:nvSpPr>
        <p:spPr>
          <a:xfrm>
            <a:off x="8724662" y="6029992"/>
            <a:ext cx="20303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 smtClean="0"/>
              <a:t>električna→</a:t>
            </a:r>
          </a:p>
          <a:p>
            <a:pPr algn="ctr"/>
            <a:r>
              <a:rPr lang="hr-HR" sz="1600" dirty="0"/>
              <a:t>t</a:t>
            </a:r>
            <a:r>
              <a:rPr lang="hr-HR" sz="1600" dirty="0" smtClean="0"/>
              <a:t>oplinska + mehanička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81321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39487" y="1272180"/>
            <a:ext cx="11691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ea typeface="Calibri" panose="020F0502020204030204" pitchFamily="34" charset="0"/>
              </a:rPr>
              <a:t>Trošila se s izvorom električne struje spajaju pomoću 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</a:rPr>
              <a:t>električnih vodova</a:t>
            </a:r>
            <a:r>
              <a:rPr lang="hr-HR" sz="2400" dirty="0">
                <a:ea typeface="Calibri" panose="020F0502020204030204" pitchFamily="34" charset="0"/>
              </a:rPr>
              <a:t>. </a:t>
            </a:r>
            <a:endParaRPr lang="hr-HR" sz="2400" dirty="0" smtClean="0">
              <a:ea typeface="Calibri" panose="020F0502020204030204" pitchFamily="34" charset="0"/>
            </a:endParaRPr>
          </a:p>
          <a:p>
            <a:r>
              <a:rPr lang="hr-HR" sz="2400" dirty="0" smtClean="0">
                <a:solidFill>
                  <a:srgbClr val="FF0000"/>
                </a:solidFill>
                <a:ea typeface="Calibri" panose="020F0502020204030204" pitchFamily="34" charset="0"/>
              </a:rPr>
              <a:t>Električni 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</a:rPr>
              <a:t>vodovi </a:t>
            </a:r>
            <a:r>
              <a:rPr lang="hr-HR" sz="2400" dirty="0">
                <a:ea typeface="Calibri" panose="020F0502020204030204" pitchFamily="34" charset="0"/>
              </a:rPr>
              <a:t>izrađuju se od 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</a:rPr>
              <a:t>vodiča</a:t>
            </a:r>
            <a:r>
              <a:rPr lang="hr-HR" sz="2400" dirty="0">
                <a:ea typeface="Calibri" panose="020F0502020204030204" pitchFamily="34" charset="0"/>
              </a:rPr>
              <a:t> obloženog </a:t>
            </a:r>
            <a:r>
              <a:rPr lang="hr-HR" sz="2400" dirty="0">
                <a:solidFill>
                  <a:srgbClr val="FF0000"/>
                </a:solidFill>
                <a:ea typeface="Calibri" panose="020F0502020204030204" pitchFamily="34" charset="0"/>
              </a:rPr>
              <a:t>izolacijskim materijalom</a:t>
            </a:r>
            <a:r>
              <a:rPr lang="hr-HR" sz="2400" dirty="0">
                <a:ea typeface="Calibri" panose="020F0502020204030204" pitchFamily="34" charset="0"/>
              </a:rPr>
              <a:t>. </a:t>
            </a:r>
            <a:endParaRPr lang="hr-HR" sz="2400" dirty="0" smtClean="0">
              <a:ea typeface="Calibri" panose="020F0502020204030204" pitchFamily="34" charset="0"/>
            </a:endParaRPr>
          </a:p>
          <a:p>
            <a:r>
              <a:rPr lang="hr-HR" sz="2400" dirty="0" smtClean="0">
                <a:ea typeface="Calibri" panose="020F0502020204030204" pitchFamily="34" charset="0"/>
              </a:rPr>
              <a:t>Vodičima </a:t>
            </a:r>
            <a:r>
              <a:rPr lang="hr-HR" sz="2400" dirty="0">
                <a:ea typeface="Calibri" panose="020F0502020204030204" pitchFamily="34" charset="0"/>
              </a:rPr>
              <a:t>nazivamo sve materijale koji vode električnu struju, a izolatorima materijale koji ne vode električnu </a:t>
            </a:r>
            <a:r>
              <a:rPr lang="hr-HR" sz="2400" dirty="0" smtClean="0">
                <a:ea typeface="Calibri" panose="020F0502020204030204" pitchFamily="34" charset="0"/>
              </a:rPr>
              <a:t>struju.</a:t>
            </a:r>
            <a:r>
              <a:rPr lang="hr-HR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201" y="4020909"/>
            <a:ext cx="7743827" cy="1106261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4081104" y="5545292"/>
            <a:ext cx="400802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r-HR" sz="2400" dirty="0" smtClean="0"/>
              <a:t>Jednožilni električni vod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8480166" y="3851632"/>
            <a:ext cx="625171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 smtClean="0"/>
              <a:t>vodič</a:t>
            </a:r>
            <a:endParaRPr lang="hr-HR" sz="1600" dirty="0"/>
          </a:p>
        </p:txBody>
      </p:sp>
      <p:sp>
        <p:nvSpPr>
          <p:cNvPr id="7" name="Pravokutnik 6"/>
          <p:cNvSpPr/>
          <p:nvPr/>
        </p:nvSpPr>
        <p:spPr>
          <a:xfrm>
            <a:off x="5177544" y="3764547"/>
            <a:ext cx="80785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hr-HR" sz="1600" dirty="0" smtClean="0"/>
              <a:t>izolator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30341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/>
          </p:cNvSpPr>
          <p:nvPr/>
        </p:nvSpPr>
        <p:spPr>
          <a:xfrm>
            <a:off x="304800" y="1271361"/>
            <a:ext cx="11669486" cy="13194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altLang="sr-Latn-RS" sz="2400" dirty="0" smtClean="0">
                <a:cs typeface="Arial" panose="020B0604020202020204" pitchFamily="34" charset="0"/>
              </a:rPr>
              <a:t>Većina električnih trošila u kućanstvu napaja  </a:t>
            </a:r>
            <a:r>
              <a:rPr lang="hr-HR" altLang="sr-Latn-R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jednofaznom izmjeničnom strujom</a:t>
            </a:r>
            <a:r>
              <a:rPr lang="hr-HR" altLang="sr-Latn-RS" sz="2400" dirty="0" smtClean="0">
                <a:cs typeface="Arial" panose="020B0604020202020204" pitchFamily="34" charset="0"/>
              </a:rPr>
              <a:t> napona gradske mreže </a:t>
            </a:r>
            <a:r>
              <a:rPr lang="hr-HR" altLang="sr-Latn-R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230 volti</a:t>
            </a:r>
            <a:r>
              <a:rPr lang="hr-HR" altLang="sr-Latn-RS" sz="2400" dirty="0" smtClean="0"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hr-HR" altLang="sr-Latn-RS" sz="2400" dirty="0" smtClean="0">
                <a:cs typeface="Arial" panose="020B0604020202020204" pitchFamily="34" charset="0"/>
              </a:rPr>
              <a:t>Radi raspoznavanja izolacija se u trožilnim vodovima označuje </a:t>
            </a:r>
            <a:r>
              <a:rPr lang="hr-HR" altLang="sr-Latn-R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bojama</a:t>
            </a:r>
            <a:r>
              <a:rPr lang="hr-HR" altLang="sr-Latn-RS" sz="2400" dirty="0" smtClean="0"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85" y="3396796"/>
            <a:ext cx="2090737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744458"/>
            <a:ext cx="195738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116" y="3726995"/>
            <a:ext cx="20002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okutnik 3"/>
          <p:cNvSpPr>
            <a:spLocks noChangeArrowheads="1"/>
          </p:cNvSpPr>
          <p:nvPr/>
        </p:nvSpPr>
        <p:spPr bwMode="auto">
          <a:xfrm>
            <a:off x="783771" y="5001307"/>
            <a:ext cx="2493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r-HR" altLang="sr-Latn-RS" dirty="0"/>
              <a:t>FAZNI VOD</a:t>
            </a:r>
          </a:p>
          <a:p>
            <a:pPr algn="ctr"/>
            <a:r>
              <a:rPr lang="vi-VN" altLang="sr-Latn-RS" dirty="0">
                <a:latin typeface="Arial" panose="020B0604020202020204" pitchFamily="34" charset="0"/>
              </a:rPr>
              <a:t>smeđa ili crna izolacija</a:t>
            </a:r>
          </a:p>
        </p:txBody>
      </p:sp>
      <p:sp>
        <p:nvSpPr>
          <p:cNvPr id="7" name="Pravokutnik 7"/>
          <p:cNvSpPr>
            <a:spLocks noChangeArrowheads="1"/>
          </p:cNvSpPr>
          <p:nvPr/>
        </p:nvSpPr>
        <p:spPr bwMode="auto">
          <a:xfrm>
            <a:off x="5128021" y="5001307"/>
            <a:ext cx="1620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r-HR" altLang="sr-Latn-RS" dirty="0"/>
              <a:t>NULTI VOD</a:t>
            </a:r>
          </a:p>
          <a:p>
            <a:pPr algn="ctr"/>
            <a:r>
              <a:rPr lang="hr-HR" altLang="sr-Latn-RS" dirty="0">
                <a:latin typeface="Arial" panose="020B0604020202020204" pitchFamily="34" charset="0"/>
              </a:rPr>
              <a:t>plava </a:t>
            </a:r>
            <a:r>
              <a:rPr lang="vi-VN" altLang="sr-Latn-RS" dirty="0">
                <a:latin typeface="Arial" panose="020B0604020202020204" pitchFamily="34" charset="0"/>
              </a:rPr>
              <a:t>izolacija</a:t>
            </a:r>
          </a:p>
        </p:txBody>
      </p:sp>
      <p:sp>
        <p:nvSpPr>
          <p:cNvPr id="8" name="Pravokutnik 8"/>
          <p:cNvSpPr>
            <a:spLocks noChangeArrowheads="1"/>
          </p:cNvSpPr>
          <p:nvPr/>
        </p:nvSpPr>
        <p:spPr bwMode="auto">
          <a:xfrm>
            <a:off x="8599146" y="5001307"/>
            <a:ext cx="2262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r-HR" altLang="sr-Latn-RS" dirty="0" smtClean="0"/>
              <a:t>ZAŠTITNI </a:t>
            </a:r>
            <a:r>
              <a:rPr lang="hr-HR" altLang="sr-Latn-RS" dirty="0"/>
              <a:t>VOD</a:t>
            </a:r>
          </a:p>
          <a:p>
            <a:pPr algn="ctr"/>
            <a:r>
              <a:rPr lang="hr-HR" altLang="sr-Latn-RS" dirty="0">
                <a:latin typeface="Arial" panose="020B0604020202020204" pitchFamily="34" charset="0"/>
              </a:rPr>
              <a:t>žuto-zelena </a:t>
            </a:r>
            <a:r>
              <a:rPr lang="vi-VN" altLang="sr-Latn-RS" dirty="0">
                <a:latin typeface="Arial" panose="020B0604020202020204" pitchFamily="34" charset="0"/>
              </a:rPr>
              <a:t>izolacija</a:t>
            </a:r>
          </a:p>
        </p:txBody>
      </p:sp>
    </p:spTree>
    <p:extLst>
      <p:ext uri="{BB962C8B-B14F-4D97-AF65-F5344CB8AC3E}">
        <p14:creationId xmlns:p14="http://schemas.microsoft.com/office/powerpoint/2010/main" val="5426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9487" y="1272180"/>
            <a:ext cx="87847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Glavni priključak zgrade na gradsku mrežu može se izvest </a:t>
            </a:r>
            <a:r>
              <a:rPr lang="hr-HR" sz="2800" dirty="0">
                <a:solidFill>
                  <a:srgbClr val="FF0000"/>
                </a:solidFill>
              </a:rPr>
              <a:t>nadzemnim</a:t>
            </a:r>
            <a:r>
              <a:rPr lang="hr-HR" sz="2800" dirty="0"/>
              <a:t> i </a:t>
            </a:r>
            <a:r>
              <a:rPr lang="hr-HR" sz="2800" dirty="0">
                <a:solidFill>
                  <a:srgbClr val="FF0000"/>
                </a:solidFill>
              </a:rPr>
              <a:t>podzemnim</a:t>
            </a:r>
            <a:r>
              <a:rPr lang="hr-HR" sz="2800" dirty="0"/>
              <a:t> vodovima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Glavni </a:t>
            </a:r>
            <a:r>
              <a:rPr lang="hr-HR" sz="2800" dirty="0"/>
              <a:t>vod se zatim spaja na </a:t>
            </a:r>
            <a:r>
              <a:rPr lang="hr-HR" sz="2800" dirty="0">
                <a:solidFill>
                  <a:srgbClr val="FF0000"/>
                </a:solidFill>
              </a:rPr>
              <a:t>glavni priključno mjerni </a:t>
            </a:r>
            <a:r>
              <a:rPr lang="hr-HR" sz="2800" dirty="0" smtClean="0">
                <a:solidFill>
                  <a:srgbClr val="FF0000"/>
                </a:solidFill>
              </a:rPr>
              <a:t>ormarić</a:t>
            </a:r>
            <a:r>
              <a:rPr lang="hr-HR" sz="2800" dirty="0"/>
              <a:t> koji </a:t>
            </a:r>
            <a:r>
              <a:rPr lang="hr-HR" sz="2800" dirty="0" smtClean="0"/>
              <a:t>se mora nalaziti </a:t>
            </a:r>
            <a:r>
              <a:rPr lang="hr-HR" sz="2800" dirty="0"/>
              <a:t>vanjskom dijelu građevinskog objekta </a:t>
            </a:r>
            <a:r>
              <a:rPr lang="hr-HR" sz="2800" dirty="0" smtClean="0"/>
              <a:t>ili vanjskom hodniku zgrade s više stanova.</a:t>
            </a:r>
            <a:endParaRPr lang="hr-HR" sz="2800" dirty="0"/>
          </a:p>
        </p:txBody>
      </p:sp>
      <p:pic>
        <p:nvPicPr>
          <p:cNvPr id="3" name="Slika 2" descr="C:\Users\DS\Documents\školska knjiga\svijet tehnike 8\električne instalacije_tema\slike\resize\12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098" y="1194532"/>
            <a:ext cx="2205946" cy="27228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avokutnik 3"/>
          <p:cNvSpPr/>
          <p:nvPr/>
        </p:nvSpPr>
        <p:spPr>
          <a:xfrm>
            <a:off x="239487" y="4111181"/>
            <a:ext cx="90242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U tom ormariću nalazi se </a:t>
            </a:r>
            <a:r>
              <a:rPr lang="hr-HR" sz="2800" dirty="0">
                <a:solidFill>
                  <a:srgbClr val="FF0000"/>
                </a:solidFill>
              </a:rPr>
              <a:t>električno </a:t>
            </a:r>
            <a:r>
              <a:rPr lang="hr-HR" sz="2800" dirty="0" smtClean="0">
                <a:solidFill>
                  <a:srgbClr val="FF0000"/>
                </a:solidFill>
              </a:rPr>
              <a:t>brojilo </a:t>
            </a:r>
            <a:r>
              <a:rPr lang="hr-HR" sz="2800" dirty="0" smtClean="0"/>
              <a:t>kojim se mjeri </a:t>
            </a:r>
            <a:r>
              <a:rPr lang="hr-HR" sz="2800" dirty="0">
                <a:solidFill>
                  <a:srgbClr val="FF0000"/>
                </a:solidFill>
              </a:rPr>
              <a:t>količinu električne energije </a:t>
            </a:r>
            <a:r>
              <a:rPr lang="hr-HR" sz="2800" dirty="0"/>
              <a:t>koja je ušla u kućnu instalaciju, i glavni električni osigurač stana (kuće</a:t>
            </a:r>
            <a:r>
              <a:rPr lang="hr-HR" sz="2800" dirty="0" smtClean="0"/>
              <a:t>). </a:t>
            </a:r>
          </a:p>
          <a:p>
            <a:r>
              <a:rPr lang="hr-HR" sz="2800" dirty="0" smtClean="0"/>
              <a:t>Mjerna jedinica </a:t>
            </a:r>
            <a:r>
              <a:rPr lang="hr-HR" sz="2800" dirty="0"/>
              <a:t>za količinu električne energije </a:t>
            </a:r>
            <a:r>
              <a:rPr lang="hr-HR" sz="2800" dirty="0" smtClean="0"/>
              <a:t>je </a:t>
            </a:r>
            <a:r>
              <a:rPr lang="hr-HR" sz="2800" dirty="0" smtClean="0">
                <a:solidFill>
                  <a:srgbClr val="FF0000"/>
                </a:solidFill>
              </a:rPr>
              <a:t>1 </a:t>
            </a:r>
            <a:r>
              <a:rPr lang="hr-HR" sz="2800" dirty="0" err="1" smtClean="0">
                <a:solidFill>
                  <a:srgbClr val="FF0000"/>
                </a:solidFill>
              </a:rPr>
              <a:t>kilovatsat</a:t>
            </a:r>
            <a:r>
              <a:rPr lang="hr-HR" sz="2800" dirty="0" smtClean="0">
                <a:solidFill>
                  <a:srgbClr val="FF0000"/>
                </a:solidFill>
              </a:rPr>
              <a:t> (1 </a:t>
            </a:r>
            <a:r>
              <a:rPr lang="hr-HR" sz="2800" dirty="0" err="1" smtClean="0">
                <a:solidFill>
                  <a:srgbClr val="FF0000"/>
                </a:solidFill>
              </a:rPr>
              <a:t>KwH</a:t>
            </a:r>
            <a:r>
              <a:rPr lang="hr-HR" sz="2800" dirty="0">
                <a:solidFill>
                  <a:srgbClr val="FF0000"/>
                </a:solidFill>
              </a:rPr>
              <a:t>). </a:t>
            </a:r>
            <a:r>
              <a:rPr lang="hr-HR" sz="2800" dirty="0"/>
              <a:t>Brojila mogu biti </a:t>
            </a:r>
            <a:r>
              <a:rPr lang="hr-HR" sz="2800" dirty="0" err="1"/>
              <a:t>jednotarifna</a:t>
            </a:r>
            <a:r>
              <a:rPr lang="hr-HR" sz="2800" dirty="0"/>
              <a:t> ili </a:t>
            </a:r>
            <a:r>
              <a:rPr lang="hr-HR" sz="2800" dirty="0" err="1" smtClean="0"/>
              <a:t>višetarifna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pic>
        <p:nvPicPr>
          <p:cNvPr id="5" name="Slika 4" descr="C:\Users\DS\Desktop\svijet tehnike 8_1\električne instalacije_tema\slike\resize\DSC_058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9107" y="4112629"/>
            <a:ext cx="2145929" cy="2722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751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39486" y="1272180"/>
            <a:ext cx="114191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S glavnog priključno mjernog ormarića vodovi zatim vode do </a:t>
            </a:r>
            <a:r>
              <a:rPr lang="hr-HR" sz="2800" dirty="0">
                <a:solidFill>
                  <a:srgbClr val="FF0000"/>
                </a:solidFill>
              </a:rPr>
              <a:t>razvodne ploče </a:t>
            </a:r>
            <a:r>
              <a:rPr lang="hr-HR" sz="2800" dirty="0"/>
              <a:t>smještene u zgradi (stanu). Na razvodnu ploču stana montiraju se </a:t>
            </a:r>
            <a:r>
              <a:rPr lang="hr-HR" sz="2800" dirty="0">
                <a:solidFill>
                  <a:srgbClr val="FF0000"/>
                </a:solidFill>
              </a:rPr>
              <a:t>osigurači strujnih krugova </a:t>
            </a:r>
            <a:r>
              <a:rPr lang="hr-HR" sz="2800" dirty="0"/>
              <a:t>stana i </a:t>
            </a:r>
            <a:r>
              <a:rPr lang="hr-HR" sz="2800" dirty="0">
                <a:solidFill>
                  <a:srgbClr val="FF0000"/>
                </a:solidFill>
              </a:rPr>
              <a:t>zaštitna </a:t>
            </a:r>
            <a:r>
              <a:rPr lang="hr-HR" sz="2800" dirty="0" smtClean="0">
                <a:solidFill>
                  <a:srgbClr val="FF0000"/>
                </a:solidFill>
              </a:rPr>
              <a:t>sklopka </a:t>
            </a:r>
            <a:r>
              <a:rPr lang="hr-HR" sz="2800" dirty="0"/>
              <a:t>(diferencijalna ili </a:t>
            </a:r>
            <a:r>
              <a:rPr lang="hr-HR" sz="2800" dirty="0" err="1"/>
              <a:t>FID</a:t>
            </a:r>
            <a:r>
              <a:rPr lang="hr-HR" sz="2800" dirty="0"/>
              <a:t> sklopka</a:t>
            </a:r>
            <a:r>
              <a:rPr lang="hr-HR" sz="2800" dirty="0" smtClean="0"/>
              <a:t>).</a:t>
            </a:r>
            <a:endParaRPr lang="hr-HR" sz="2800" dirty="0"/>
          </a:p>
        </p:txBody>
      </p:sp>
      <p:pic>
        <p:nvPicPr>
          <p:cNvPr id="4" name="Slika 3" descr="C:\Users\DS\Documents\školska knjiga\svijet tehnike 8\električne instalacije_tema\slike\resize\2.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893" y="2704963"/>
            <a:ext cx="3629708" cy="1714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D:\radna_povrsina\st8_el_instal\st8_el_inst-Copy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4565360"/>
            <a:ext cx="1631496" cy="217374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ravokutnik 6"/>
          <p:cNvSpPr/>
          <p:nvPr/>
        </p:nvSpPr>
        <p:spPr>
          <a:xfrm>
            <a:off x="239486" y="264136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800" dirty="0"/>
              <a:t>Električni osigurači </a:t>
            </a:r>
            <a:r>
              <a:rPr lang="hr-HR" sz="2800" dirty="0">
                <a:solidFill>
                  <a:srgbClr val="FF0000"/>
                </a:solidFill>
              </a:rPr>
              <a:t>štite električnu instalaciju od oštećenja </a:t>
            </a:r>
            <a:r>
              <a:rPr lang="hr-HR" sz="2800" dirty="0"/>
              <a:t>uzrokovanih protokom struje velike jakosti zbog</a:t>
            </a:r>
            <a:r>
              <a:rPr lang="hr-HR" sz="2800" dirty="0" smtClean="0"/>
              <a:t>:</a:t>
            </a:r>
          </a:p>
          <a:p>
            <a:r>
              <a:rPr lang="hr-HR" sz="2800" dirty="0" smtClean="0"/>
              <a:t>-</a:t>
            </a:r>
            <a:r>
              <a:rPr lang="hr-HR" sz="2800" dirty="0" smtClean="0">
                <a:solidFill>
                  <a:srgbClr val="FF0000"/>
                </a:solidFill>
              </a:rPr>
              <a:t>preopterećenja vodova</a:t>
            </a:r>
          </a:p>
          <a:p>
            <a:r>
              <a:rPr lang="hr-HR" sz="2800" dirty="0" smtClean="0"/>
              <a:t>-</a:t>
            </a:r>
            <a:r>
              <a:rPr lang="hr-HR" sz="2800" dirty="0" smtClean="0">
                <a:solidFill>
                  <a:srgbClr val="FF0000"/>
                </a:solidFill>
              </a:rPr>
              <a:t>kratkog spoja</a:t>
            </a:r>
          </a:p>
          <a:p>
            <a:r>
              <a:rPr lang="hr-HR" sz="2800" dirty="0"/>
              <a:t>Danas se uglavnom pri izradbi električnih instalacija rabe </a:t>
            </a:r>
            <a:r>
              <a:rPr lang="hr-HR" sz="2800" dirty="0">
                <a:solidFill>
                  <a:srgbClr val="FF0000"/>
                </a:solidFill>
              </a:rPr>
              <a:t>automatski </a:t>
            </a:r>
            <a:r>
              <a:rPr lang="hr-HR" sz="2800" dirty="0" smtClean="0">
                <a:solidFill>
                  <a:srgbClr val="FF0000"/>
                </a:solidFill>
              </a:rPr>
              <a:t>osigurači</a:t>
            </a:r>
            <a:r>
              <a:rPr lang="hr-HR" sz="2800" dirty="0" smtClean="0"/>
              <a:t>. </a:t>
            </a:r>
          </a:p>
          <a:p>
            <a:r>
              <a:rPr lang="pl-PL" sz="2800" dirty="0" smtClean="0"/>
              <a:t>U </a:t>
            </a:r>
            <a:r>
              <a:rPr lang="pl-PL" sz="2800" dirty="0"/>
              <a:t>starijim objektima rabe se i </a:t>
            </a:r>
            <a:r>
              <a:rPr lang="pl-PL" sz="2800" dirty="0" smtClean="0">
                <a:solidFill>
                  <a:srgbClr val="FF0000"/>
                </a:solidFill>
              </a:rPr>
              <a:t>rastalni osigurači</a:t>
            </a:r>
            <a:r>
              <a:rPr lang="pl-PL" sz="2800" dirty="0" smtClean="0"/>
              <a:t>. </a:t>
            </a:r>
            <a:endParaRPr lang="hr-HR" sz="2800" dirty="0" smtClean="0"/>
          </a:p>
        </p:txBody>
      </p:sp>
      <p:cxnSp>
        <p:nvCxnSpPr>
          <p:cNvPr id="9" name="Ravni poveznik sa strelicom 8"/>
          <p:cNvCxnSpPr/>
          <p:nvPr/>
        </p:nvCxnSpPr>
        <p:spPr>
          <a:xfrm flipV="1">
            <a:off x="5649686" y="3744046"/>
            <a:ext cx="2552699" cy="1644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>
            <a:endCxn id="5" idx="1"/>
          </p:cNvCxnSpPr>
          <p:nvPr/>
        </p:nvCxnSpPr>
        <p:spPr>
          <a:xfrm flipV="1">
            <a:off x="5725886" y="5652231"/>
            <a:ext cx="2341789" cy="291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>
            <a:off x="9089571" y="2542774"/>
            <a:ext cx="729343" cy="897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01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39486" y="1272180"/>
            <a:ext cx="114191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/>
              <a:t>Od razvodne ploče električni vodovi se razvode do </a:t>
            </a:r>
            <a:r>
              <a:rPr lang="hr-HR" sz="2800" dirty="0">
                <a:solidFill>
                  <a:srgbClr val="FF0000"/>
                </a:solidFill>
              </a:rPr>
              <a:t>razvodnih kutija</a:t>
            </a:r>
            <a:r>
              <a:rPr lang="hr-HR" sz="2800" dirty="0"/>
              <a:t>, </a:t>
            </a:r>
            <a:r>
              <a:rPr lang="hr-HR" sz="2800" dirty="0">
                <a:solidFill>
                  <a:srgbClr val="FF0000"/>
                </a:solidFill>
              </a:rPr>
              <a:t>sklopki</a:t>
            </a:r>
            <a:r>
              <a:rPr lang="hr-HR" sz="2800" dirty="0"/>
              <a:t>, </a:t>
            </a:r>
            <a:r>
              <a:rPr lang="hr-HR" sz="2800" dirty="0">
                <a:solidFill>
                  <a:srgbClr val="FF0000"/>
                </a:solidFill>
              </a:rPr>
              <a:t>tipkala</a:t>
            </a:r>
            <a:r>
              <a:rPr lang="hr-HR" sz="2800" dirty="0"/>
              <a:t> i </a:t>
            </a:r>
            <a:r>
              <a:rPr lang="hr-HR" sz="2800" dirty="0">
                <a:solidFill>
                  <a:srgbClr val="FF0000"/>
                </a:solidFill>
              </a:rPr>
              <a:t>priključnih mjesta</a:t>
            </a:r>
            <a:r>
              <a:rPr lang="hr-HR" sz="2800" dirty="0"/>
              <a:t>.</a:t>
            </a: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69" y="2320880"/>
            <a:ext cx="9571394" cy="400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6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_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sk_template</Template>
  <TotalTime>4124</TotalTime>
  <Words>732</Words>
  <Application>Microsoft Office PowerPoint</Application>
  <PresentationFormat>Široki zaslon</PresentationFormat>
  <Paragraphs>90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sk_template</vt:lpstr>
      <vt:lpstr>ELEKTRIČNE INSTALACIJE U KUĆI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DS</dc:creator>
  <cp:lastModifiedBy>DS</cp:lastModifiedBy>
  <cp:revision>84</cp:revision>
  <dcterms:created xsi:type="dcterms:W3CDTF">2021-01-22T05:17:29Z</dcterms:created>
  <dcterms:modified xsi:type="dcterms:W3CDTF">2021-01-27T18:02:07Z</dcterms:modified>
</cp:coreProperties>
</file>