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78" r:id="rId4"/>
    <p:sldId id="258" r:id="rId5"/>
    <p:sldId id="261" r:id="rId6"/>
    <p:sldId id="262" r:id="rId7"/>
    <p:sldId id="277" r:id="rId8"/>
    <p:sldId id="274" r:id="rId9"/>
    <p:sldId id="268" r:id="rId10"/>
    <p:sldId id="263" r:id="rId11"/>
    <p:sldId id="264" r:id="rId12"/>
    <p:sldId id="265" r:id="rId13"/>
    <p:sldId id="267" r:id="rId14"/>
    <p:sldId id="266" r:id="rId15"/>
    <p:sldId id="270" r:id="rId16"/>
    <p:sldId id="279" r:id="rId17"/>
    <p:sldId id="271" r:id="rId18"/>
    <p:sldId id="284" r:id="rId19"/>
    <p:sldId id="275" r:id="rId20"/>
    <p:sldId id="281" r:id="rId21"/>
    <p:sldId id="282" r:id="rId22"/>
    <p:sldId id="276" r:id="rId23"/>
    <p:sldId id="283" r:id="rId24"/>
    <p:sldId id="280" r:id="rId25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D2FD"/>
    <a:srgbClr val="6489C4"/>
    <a:srgbClr val="4A75BA"/>
    <a:srgbClr val="36588E"/>
    <a:srgbClr val="405268"/>
    <a:srgbClr val="014BB7"/>
    <a:srgbClr val="C80000"/>
    <a:srgbClr val="2E4B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8" autoAdjust="0"/>
    <p:restoredTop sz="94660"/>
  </p:normalViewPr>
  <p:slideViewPr>
    <p:cSldViewPr>
      <p:cViewPr varScale="1">
        <p:scale>
          <a:sx n="86" d="100"/>
          <a:sy n="86" d="100"/>
        </p:scale>
        <p:origin x="115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/>
              <a:t>Click to edit Master text styles</a:t>
            </a:r>
          </a:p>
          <a:p>
            <a:pPr lvl="1"/>
            <a:r>
              <a:rPr lang="hr-HR" noProof="0"/>
              <a:t>Second level</a:t>
            </a:r>
          </a:p>
          <a:p>
            <a:pPr lvl="2"/>
            <a:r>
              <a:rPr lang="hr-HR" noProof="0"/>
              <a:t>Third level</a:t>
            </a:r>
          </a:p>
          <a:p>
            <a:pPr lvl="3"/>
            <a:r>
              <a:rPr lang="hr-HR" noProof="0"/>
              <a:t>Fourth level</a:t>
            </a:r>
          </a:p>
          <a:p>
            <a:pPr lvl="4"/>
            <a:r>
              <a:rPr lang="hr-HR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EB129E1-D627-4135-B189-3ED7D37AEEDF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132409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H:\Inf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8893175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gradFill>
            <a:gsLst>
              <a:gs pos="0">
                <a:srgbClr val="6489C4"/>
              </a:gs>
              <a:gs pos="100000">
                <a:srgbClr val="013A8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>
              <a:latin typeface="Arial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 rot="16200000">
            <a:off x="-1722438" y="3676651"/>
            <a:ext cx="3679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400">
                <a:solidFill>
                  <a:schemeClr val="bg1"/>
                </a:solidFill>
                <a:latin typeface="Arial" charset="0"/>
              </a:rPr>
              <a:t>Udžbenik informatike za 7. razred</a:t>
            </a:r>
          </a:p>
        </p:txBody>
      </p:sp>
      <p:pic>
        <p:nvPicPr>
          <p:cNvPr id="7" name="Picture 9" descr="DZ kru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620713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4221088"/>
            <a:ext cx="7988300" cy="1470025"/>
          </a:xfrm>
        </p:spPr>
        <p:txBody>
          <a:bodyPr/>
          <a:lstStyle>
            <a:lvl1pPr>
              <a:defRPr sz="4400">
                <a:solidFill>
                  <a:srgbClr val="014BB7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565400"/>
            <a:ext cx="7991475" cy="1150938"/>
          </a:xfrm>
        </p:spPr>
        <p:txBody>
          <a:bodyPr/>
          <a:lstStyle>
            <a:lvl1pPr marL="0" indent="0" algn="ctr">
              <a:buFontTx/>
              <a:buNone/>
              <a:defRPr sz="3600">
                <a:solidFill>
                  <a:srgbClr val="7BD2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/>
              <a:t>Kliknite da biste uredili stil podnaslova matrice</a:t>
            </a:r>
            <a:endParaRPr lang="hr-HR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36167-C726-4997-B7D3-E081201BB439}" type="slidenum">
              <a:rPr lang="hr-HR" altLang="sr-Latn-RS"/>
              <a:pPr/>
              <a:t>‹#›</a:t>
            </a:fld>
            <a:endParaRPr lang="hr-HR" altLang="sr-Latn-RS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E8FF45E0-06FD-4280-950F-1342B0BF6341}"/>
              </a:ext>
            </a:extLst>
          </p:cNvPr>
          <p:cNvSpPr txBox="1"/>
          <p:nvPr userDrawn="1"/>
        </p:nvSpPr>
        <p:spPr>
          <a:xfrm>
            <a:off x="2840702" y="1193235"/>
            <a:ext cx="11521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300" spc="150" baseline="0" dirty="0">
                <a:solidFill>
                  <a:schemeClr val="bg1"/>
                </a:solidFill>
                <a:latin typeface="Impact" panose="020B0806030902050204" pitchFamily="34" charset="0"/>
              </a:rPr>
              <a:t>SysPrint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9DDE84DC-EECF-4BBC-9C6E-CE76F593AD67}"/>
              </a:ext>
            </a:extLst>
          </p:cNvPr>
          <p:cNvSpPr txBox="1"/>
          <p:nvPr userDrawn="1"/>
        </p:nvSpPr>
        <p:spPr>
          <a:xfrm>
            <a:off x="5454465" y="1116291"/>
            <a:ext cx="1835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dirty="0">
                <a:solidFill>
                  <a:schemeClr val="bg1"/>
                </a:solidFill>
                <a:latin typeface="Adobe Garamond Pro Bold" panose="02020702060506020403" pitchFamily="18" charset="-18"/>
              </a:rPr>
              <a:t>udzbenik.</a:t>
            </a:r>
            <a:r>
              <a:rPr lang="hr-HR" sz="1050" dirty="0">
                <a:solidFill>
                  <a:schemeClr val="bg1"/>
                </a:solidFill>
                <a:latin typeface="Adobe Garamond Pro Bold" panose="02020702060506020403" pitchFamily="18" charset="-18"/>
              </a:rPr>
              <a:t>hr</a:t>
            </a:r>
            <a:endParaRPr lang="hr-HR" sz="1100" dirty="0">
              <a:solidFill>
                <a:schemeClr val="bg1"/>
              </a:solidFill>
              <a:latin typeface="Adobe Garamond Pro Bold" panose="02020702060506020403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302529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A3FC24-6FBB-449A-9051-B98C47D4A59D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976596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40F8EE-FF03-43F6-AAC9-A8664AE1AE47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999080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02A6CC-DEF2-4261-927E-69864230C61F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651797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40DC03-4AEC-4D20-BB8A-1D19F342E241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649328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3E82C3-C2D2-45BC-913A-4015E7821BD3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040019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FA3EA0-0658-4DBF-92C9-688D3AA75EED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596933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B46EEA-B0B8-47D3-85F8-EF08DCDB2D08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09066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8B089B-3018-4E9C-A4C0-7AE08346AF9D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350331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7D6DA-73FF-490D-BDC0-0812AEADC70D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671677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/>
              <a:t>Kliknite ikonu da biste dodali  sliku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CA8E57-C78A-4517-B398-CDAB857B0A33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535958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gradFill rotWithShape="1">
            <a:gsLst>
              <a:gs pos="0">
                <a:srgbClr val="7BD2FD"/>
              </a:gs>
              <a:gs pos="100000">
                <a:srgbClr val="013A8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>
              <a:latin typeface="Arial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Uredite stilove teksta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CE768DE-9DAA-4FC6-9F84-FDE4F00D7401}" type="slidenum">
              <a:rPr lang="hr-HR" altLang="sr-Latn-RS"/>
              <a:pPr/>
              <a:t>‹#›</a:t>
            </a:fld>
            <a:endParaRPr lang="hr-HR" altLang="sr-Latn-RS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 rot="16200000">
            <a:off x="-1722438" y="3676651"/>
            <a:ext cx="3679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400">
                <a:solidFill>
                  <a:schemeClr val="bg1"/>
                </a:solidFill>
                <a:latin typeface="Arial" charset="0"/>
              </a:rPr>
              <a:t>Udžbenik informatike za 7. razred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604000"/>
            <a:ext cx="25082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FD315F8D-C04F-4BE8-B031-C98A0EFA8E97}" type="slidenum">
              <a:rPr lang="hr-HR" altLang="sr-Latn-RS" sz="1000">
                <a:solidFill>
                  <a:schemeClr val="bg1"/>
                </a:solidFill>
              </a:rPr>
              <a:pPr algn="ctr" eaLnBrk="1" hangingPunct="1"/>
              <a:t>‹#›</a:t>
            </a:fld>
            <a:endParaRPr lang="hr-HR" altLang="sr-Latn-RS" sz="1000">
              <a:solidFill>
                <a:srgbClr val="969696"/>
              </a:solidFill>
            </a:endParaRPr>
          </a:p>
        </p:txBody>
      </p:sp>
      <p:pic>
        <p:nvPicPr>
          <p:cNvPr id="1034" name="Picture 10" descr="sysprint logo ravni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31750"/>
            <a:ext cx="13176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wmf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EKRVILAohck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492375"/>
            <a:ext cx="7991475" cy="1150938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/>
              <a:t>1. Sigurno </a:t>
            </a:r>
            <a:r>
              <a:rPr lang="hr-HR"/>
              <a:t>u virtualnom svijetu</a:t>
            </a:r>
            <a:endParaRPr lang="hr-HR" dirty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4213" y="3975100"/>
            <a:ext cx="7988300" cy="1470025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/>
              <a:t>Mrežna komunikacija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C desktop Dell Dimension 4550">
            <a:extLst>
              <a:ext uri="{FF2B5EF4-FFF2-40B4-BE49-F238E27FC236}">
                <a16:creationId xmlns:a16="http://schemas.microsoft.com/office/drawing/2014/main" id="{743B9DFD-97F3-4513-B281-459D0D31B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4724400"/>
            <a:ext cx="17272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>
            <a:extLst>
              <a:ext uri="{FF2B5EF4-FFF2-40B4-BE49-F238E27FC236}">
                <a16:creationId xmlns:a16="http://schemas.microsoft.com/office/drawing/2014/main" id="{FF2ACEA1-32D2-4751-AFCF-C5B4F088B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6164263"/>
            <a:ext cx="2016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altLang="sr-Latn-RS" sz="1400"/>
              <a:t>računalo</a:t>
            </a:r>
            <a:endParaRPr lang="hr-HR" altLang="sr-Latn-RS"/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BE4254CF-EF74-4F3E-A8D6-C2788DFB2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" y="6007100"/>
            <a:ext cx="15113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altLang="sr-Latn-RS" sz="1400"/>
              <a:t>satelitski modem</a:t>
            </a:r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id="{A6D4D6AF-8780-4B41-A631-34E88023F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60350"/>
            <a:ext cx="82089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hr-HR" altLang="sr-Latn-R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Satelitska veza</a:t>
            </a:r>
          </a:p>
        </p:txBody>
      </p:sp>
      <p:sp>
        <p:nvSpPr>
          <p:cNvPr id="12294" name="Line 6">
            <a:extLst>
              <a:ext uri="{FF2B5EF4-FFF2-40B4-BE49-F238E27FC236}">
                <a16:creationId xmlns:a16="http://schemas.microsoft.com/office/drawing/2014/main" id="{D8466DC6-A442-434E-BCC3-1F1D107688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20838" y="5589588"/>
            <a:ext cx="758825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2295" name="Text Box 7">
            <a:extLst>
              <a:ext uri="{FF2B5EF4-FFF2-40B4-BE49-F238E27FC236}">
                <a16:creationId xmlns:a16="http://schemas.microsoft.com/office/drawing/2014/main" id="{BC078F8A-2B58-497A-9151-143D4C248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6453188"/>
            <a:ext cx="4683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800">
                <a:solidFill>
                  <a:schemeClr val="bg1"/>
                </a:solidFill>
              </a:rPr>
              <a:t> pauza</a:t>
            </a:r>
          </a:p>
        </p:txBody>
      </p:sp>
      <p:sp>
        <p:nvSpPr>
          <p:cNvPr id="12296" name="Text Box 8">
            <a:extLst>
              <a:ext uri="{FF2B5EF4-FFF2-40B4-BE49-F238E27FC236}">
                <a16:creationId xmlns:a16="http://schemas.microsoft.com/office/drawing/2014/main" id="{3B80BD1D-F393-4355-8684-227DEE553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44450"/>
            <a:ext cx="4683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800">
                <a:solidFill>
                  <a:schemeClr val="bg1"/>
                </a:solidFill>
              </a:rPr>
              <a:t> pauza</a:t>
            </a:r>
          </a:p>
        </p:txBody>
      </p:sp>
      <p:pic>
        <p:nvPicPr>
          <p:cNvPr id="12297" name="Picture 9" descr="bs00925_">
            <a:extLst>
              <a:ext uri="{FF2B5EF4-FFF2-40B4-BE49-F238E27FC236}">
                <a16:creationId xmlns:a16="http://schemas.microsoft.com/office/drawing/2014/main" id="{7DF04560-6E3B-4E89-B223-FECB7F52D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1135063"/>
            <a:ext cx="15843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0" descr="733DUB7Y">
            <a:extLst>
              <a:ext uri="{FF2B5EF4-FFF2-40B4-BE49-F238E27FC236}">
                <a16:creationId xmlns:a16="http://schemas.microsoft.com/office/drawing/2014/main" id="{087FF6DA-7CD7-4D15-B08B-403787781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5" y="2492375"/>
            <a:ext cx="2160588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1" descr="satelitski transmiter">
            <a:extLst>
              <a:ext uri="{FF2B5EF4-FFF2-40B4-BE49-F238E27FC236}">
                <a16:creationId xmlns:a16="http://schemas.microsoft.com/office/drawing/2014/main" id="{1A0EE87C-BD2B-4A9F-921E-89E3F58A2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3889375"/>
            <a:ext cx="1438275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2" descr="satellite modem">
            <a:extLst>
              <a:ext uri="{FF2B5EF4-FFF2-40B4-BE49-F238E27FC236}">
                <a16:creationId xmlns:a16="http://schemas.microsoft.com/office/drawing/2014/main" id="{AE13DA44-6EBD-4023-BD55-977FE0B0B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395913"/>
            <a:ext cx="127476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3" descr="PC desktop Dell Dimension 4550">
            <a:extLst>
              <a:ext uri="{FF2B5EF4-FFF2-40B4-BE49-F238E27FC236}">
                <a16:creationId xmlns:a16="http://schemas.microsoft.com/office/drawing/2014/main" id="{618A9D58-0FE3-48F6-B1EB-502DB2EC4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8" y="4724400"/>
            <a:ext cx="17272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2" name="Text Box 14">
            <a:extLst>
              <a:ext uri="{FF2B5EF4-FFF2-40B4-BE49-F238E27FC236}">
                <a16:creationId xmlns:a16="http://schemas.microsoft.com/office/drawing/2014/main" id="{68623A5C-D504-4EF7-8314-24C109FEF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6135688"/>
            <a:ext cx="2016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altLang="sr-Latn-RS" sz="1400"/>
              <a:t>računalo</a:t>
            </a:r>
            <a:endParaRPr lang="hr-HR" altLang="sr-Latn-RS"/>
          </a:p>
        </p:txBody>
      </p:sp>
      <p:sp>
        <p:nvSpPr>
          <p:cNvPr id="12303" name="Line 15">
            <a:extLst>
              <a:ext uri="{FF2B5EF4-FFF2-40B4-BE49-F238E27FC236}">
                <a16:creationId xmlns:a16="http://schemas.microsoft.com/office/drawing/2014/main" id="{78FCA548-3B01-41EB-BA59-A78E8A7CA3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31913" y="2133600"/>
            <a:ext cx="2592387" cy="2016125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Dot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pic>
        <p:nvPicPr>
          <p:cNvPr id="12304" name="Picture 16" descr="satelitski transmiter">
            <a:extLst>
              <a:ext uri="{FF2B5EF4-FFF2-40B4-BE49-F238E27FC236}">
                <a16:creationId xmlns:a16="http://schemas.microsoft.com/office/drawing/2014/main" id="{C0920091-86E7-4951-B5F7-5A3651433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5" y="3900488"/>
            <a:ext cx="1439863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17" descr="satellite modem">
            <a:extLst>
              <a:ext uri="{FF2B5EF4-FFF2-40B4-BE49-F238E27FC236}">
                <a16:creationId xmlns:a16="http://schemas.microsoft.com/office/drawing/2014/main" id="{77BB0BE9-7DFC-4FA5-AB62-5A47254A1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5407025"/>
            <a:ext cx="13112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6" name="Text Box 18">
            <a:extLst>
              <a:ext uri="{FF2B5EF4-FFF2-40B4-BE49-F238E27FC236}">
                <a16:creationId xmlns:a16="http://schemas.microsoft.com/office/drawing/2014/main" id="{616C2B01-DFD9-4BFA-A5FC-BBD5EC028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6021388"/>
            <a:ext cx="15113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altLang="sr-Latn-RS" sz="1400"/>
              <a:t>satelitski modem</a:t>
            </a:r>
          </a:p>
        </p:txBody>
      </p:sp>
      <p:sp>
        <p:nvSpPr>
          <p:cNvPr id="12307" name="Line 19">
            <a:extLst>
              <a:ext uri="{FF2B5EF4-FFF2-40B4-BE49-F238E27FC236}">
                <a16:creationId xmlns:a16="http://schemas.microsoft.com/office/drawing/2014/main" id="{566EF5EB-F207-46C0-AB08-62E4FA3B17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92950" y="5589588"/>
            <a:ext cx="6477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2308" name="Line 20">
            <a:extLst>
              <a:ext uri="{FF2B5EF4-FFF2-40B4-BE49-F238E27FC236}">
                <a16:creationId xmlns:a16="http://schemas.microsoft.com/office/drawing/2014/main" id="{AC66FC58-1A8A-4050-8D4A-6AC99F67CD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2725" y="2133600"/>
            <a:ext cx="2592388" cy="2087563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Dot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2309" name="Text Box 21">
            <a:extLst>
              <a:ext uri="{FF2B5EF4-FFF2-40B4-BE49-F238E27FC236}">
                <a16:creationId xmlns:a16="http://schemas.microsoft.com/office/drawing/2014/main" id="{E88F2237-E5BD-4A8D-9F7D-C5A9B4EC7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429000"/>
            <a:ext cx="11525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altLang="sr-Latn-RS" sz="1400"/>
              <a:t>satelitska antena</a:t>
            </a:r>
          </a:p>
        </p:txBody>
      </p:sp>
      <p:sp>
        <p:nvSpPr>
          <p:cNvPr id="12310" name="Text Box 22">
            <a:extLst>
              <a:ext uri="{FF2B5EF4-FFF2-40B4-BE49-F238E27FC236}">
                <a16:creationId xmlns:a16="http://schemas.microsoft.com/office/drawing/2014/main" id="{50DB9513-24D4-42BB-BBA9-6AF1CFFBD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3416300"/>
            <a:ext cx="11525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altLang="sr-Latn-RS" sz="1400"/>
              <a:t>satelitska antena</a:t>
            </a:r>
          </a:p>
        </p:txBody>
      </p:sp>
      <p:sp>
        <p:nvSpPr>
          <p:cNvPr id="12311" name="Rectangle 23">
            <a:extLst>
              <a:ext uri="{FF2B5EF4-FFF2-40B4-BE49-F238E27FC236}">
                <a16:creationId xmlns:a16="http://schemas.microsoft.com/office/drawing/2014/main" id="{33CF755B-B946-4901-A8F6-5B429B68D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0838" y="5876925"/>
            <a:ext cx="287337" cy="144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r-Latn-RS" altLang="sr-Latn-RS"/>
          </a:p>
        </p:txBody>
      </p:sp>
      <p:sp>
        <p:nvSpPr>
          <p:cNvPr id="12312" name="Rectangle 24">
            <a:extLst>
              <a:ext uri="{FF2B5EF4-FFF2-40B4-BE49-F238E27FC236}">
                <a16:creationId xmlns:a16="http://schemas.microsoft.com/office/drawing/2014/main" id="{137A6715-2173-4128-939A-FE3DE6E3E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8713" y="5876925"/>
            <a:ext cx="287337" cy="144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r-Latn-RS" altLang="sr-Latn-RS"/>
          </a:p>
        </p:txBody>
      </p:sp>
      <p:sp>
        <p:nvSpPr>
          <p:cNvPr id="12313" name="Rectangle 25">
            <a:extLst>
              <a:ext uri="{FF2B5EF4-FFF2-40B4-BE49-F238E27FC236}">
                <a16:creationId xmlns:a16="http://schemas.microsoft.com/office/drawing/2014/main" id="{C7623B07-C425-4D64-A99D-51A78A208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9575" y="4171950"/>
            <a:ext cx="719138" cy="215900"/>
          </a:xfrm>
          <a:prstGeom prst="rect">
            <a:avLst/>
          </a:prstGeom>
          <a:solidFill>
            <a:srgbClr val="D3D3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r-Latn-RS" altLang="sr-Latn-RS"/>
          </a:p>
        </p:txBody>
      </p:sp>
      <p:sp>
        <p:nvSpPr>
          <p:cNvPr id="12314" name="Rectangle 26">
            <a:extLst>
              <a:ext uri="{FF2B5EF4-FFF2-40B4-BE49-F238E27FC236}">
                <a16:creationId xmlns:a16="http://schemas.microsoft.com/office/drawing/2014/main" id="{2CF4692E-99E7-45DD-9DBB-A2A61DF60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13" y="4160838"/>
            <a:ext cx="719137" cy="215900"/>
          </a:xfrm>
          <a:prstGeom prst="rect">
            <a:avLst/>
          </a:prstGeom>
          <a:solidFill>
            <a:srgbClr val="D3D3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r-Latn-RS" altLang="sr-Latn-RS"/>
          </a:p>
        </p:txBody>
      </p:sp>
      <p:sp>
        <p:nvSpPr>
          <p:cNvPr id="12315" name="Text Box 27">
            <a:extLst>
              <a:ext uri="{FF2B5EF4-FFF2-40B4-BE49-F238E27FC236}">
                <a16:creationId xmlns:a16="http://schemas.microsoft.com/office/drawing/2014/main" id="{125D3E68-E485-4401-9DD8-508D26754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1412875"/>
            <a:ext cx="20161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altLang="sr-Latn-RS" sz="1400"/>
              <a:t>telekomunikacijski satelit</a:t>
            </a:r>
            <a:endParaRPr lang="hr-HR" altLang="sr-Latn-R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  <p:bldP spid="122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Uređaji za povezivanje u mrežu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Modem</a:t>
            </a:r>
          </a:p>
          <a:p>
            <a:pPr lvl="1"/>
            <a:r>
              <a:rPr lang="hr-HR" dirty="0"/>
              <a:t>ubrajamo ga u zastarjelu tehnologiju povezivanja na internet putem telefonske linije</a:t>
            </a:r>
          </a:p>
          <a:p>
            <a:pPr lvl="1"/>
            <a:r>
              <a:rPr lang="hr-HR" dirty="0"/>
              <a:t>modem je bio potreban da analogni signal modulira (pretvori) u digitalni kako bi ga računalo moglo pročitati</a:t>
            </a:r>
          </a:p>
        </p:txBody>
      </p:sp>
      <p:pic>
        <p:nvPicPr>
          <p:cNvPr id="4" name="Slika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861048"/>
            <a:ext cx="5256584" cy="196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88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Uređaji za povezivanje u mrežu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11560" y="1340768"/>
            <a:ext cx="7715200" cy="1143000"/>
          </a:xfrm>
        </p:spPr>
        <p:txBody>
          <a:bodyPr/>
          <a:lstStyle/>
          <a:p>
            <a:r>
              <a:rPr lang="hr-HR" sz="1800" dirty="0"/>
              <a:t>Koncentrator (</a:t>
            </a:r>
            <a:r>
              <a:rPr lang="hr-HR" sz="1800" i="1" dirty="0" err="1"/>
              <a:t>hub</a:t>
            </a:r>
            <a:r>
              <a:rPr lang="hr-HR" sz="1800" dirty="0"/>
              <a:t>)</a:t>
            </a:r>
          </a:p>
          <a:p>
            <a:pPr lvl="1"/>
            <a:r>
              <a:rPr lang="hr-HR" sz="1600" dirty="0"/>
              <a:t>često se koristi u žičanim mrežama kao što je LAN,</a:t>
            </a:r>
          </a:p>
          <a:p>
            <a:pPr lvl="1"/>
            <a:r>
              <a:rPr lang="hr-HR" sz="1600" dirty="0"/>
              <a:t>omogućava međusobnu komunikaciju svih priključenih računala</a:t>
            </a:r>
          </a:p>
        </p:txBody>
      </p:sp>
      <p:pic>
        <p:nvPicPr>
          <p:cNvPr id="4" name="Slika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392" y="3140968"/>
            <a:ext cx="3672408" cy="3371175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65C98309-014E-4980-A898-EC9367CDD1E0}"/>
              </a:ext>
            </a:extLst>
          </p:cNvPr>
          <p:cNvSpPr/>
          <p:nvPr/>
        </p:nvSpPr>
        <p:spPr>
          <a:xfrm>
            <a:off x="323528" y="3095823"/>
            <a:ext cx="49320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dirty="0">
                <a:solidFill>
                  <a:srgbClr val="00659B"/>
                </a:solidFill>
                <a:latin typeface="Wingdings-Regular"/>
              </a:rPr>
              <a:t>􀂉 </a:t>
            </a:r>
            <a:r>
              <a:rPr lang="hr-HR" dirty="0">
                <a:solidFill>
                  <a:srgbClr val="00659B"/>
                </a:solidFill>
                <a:latin typeface="ArialMT"/>
              </a:rPr>
              <a:t>SWITCH – </a:t>
            </a:r>
            <a:r>
              <a:rPr lang="hr-HR" dirty="0" err="1">
                <a:solidFill>
                  <a:srgbClr val="00659B"/>
                </a:solidFill>
                <a:latin typeface="ArialMT"/>
              </a:rPr>
              <a:t>evi</a:t>
            </a:r>
            <a:r>
              <a:rPr lang="hr-HR" dirty="0">
                <a:solidFill>
                  <a:srgbClr val="00659B"/>
                </a:solidFill>
                <a:latin typeface="ArialMT"/>
              </a:rPr>
              <a:t> su “pametniji” od HUB – ova</a:t>
            </a:r>
          </a:p>
          <a:p>
            <a:r>
              <a:rPr lang="hr-HR" sz="1400" dirty="0">
                <a:solidFill>
                  <a:srgbClr val="00659B"/>
                </a:solidFill>
                <a:latin typeface="Wingdings-Regular"/>
              </a:rPr>
              <a:t>􀂉 </a:t>
            </a:r>
            <a:r>
              <a:rPr lang="hr-HR" dirty="0">
                <a:solidFill>
                  <a:srgbClr val="00659B"/>
                </a:solidFill>
                <a:latin typeface="ArialMT"/>
              </a:rPr>
              <a:t>Bolje se nose s opterećenjem u mreži</a:t>
            </a:r>
          </a:p>
          <a:p>
            <a:r>
              <a:rPr lang="hr-HR" sz="1400" dirty="0">
                <a:solidFill>
                  <a:srgbClr val="00659B"/>
                </a:solidFill>
                <a:latin typeface="Wingdings-Regular"/>
              </a:rPr>
              <a:t>􀂉 </a:t>
            </a:r>
            <a:r>
              <a:rPr lang="hr-HR" dirty="0">
                <a:solidFill>
                  <a:srgbClr val="00659B"/>
                </a:solidFill>
                <a:latin typeface="ArialMT"/>
              </a:rPr>
              <a:t>HUB – predstavlja spoj svih mrežnih kabela koji se spajaju na njega</a:t>
            </a:r>
          </a:p>
          <a:p>
            <a:r>
              <a:rPr lang="hr-HR" dirty="0">
                <a:solidFill>
                  <a:srgbClr val="00659B"/>
                </a:solidFill>
                <a:latin typeface="ArialMT"/>
              </a:rPr>
              <a:t>i tvori jedan zajednički medij kada sva računala pošalju pakete,</a:t>
            </a:r>
          </a:p>
          <a:p>
            <a:r>
              <a:rPr lang="hr-HR" dirty="0">
                <a:solidFill>
                  <a:srgbClr val="00659B"/>
                </a:solidFill>
                <a:latin typeface="ArialMT"/>
              </a:rPr>
              <a:t>nastaju sudari koje HUB ne može razriješiti</a:t>
            </a:r>
          </a:p>
          <a:p>
            <a:r>
              <a:rPr lang="hr-HR" sz="1400" dirty="0">
                <a:solidFill>
                  <a:srgbClr val="00659B"/>
                </a:solidFill>
                <a:latin typeface="Wingdings-Regular"/>
              </a:rPr>
              <a:t>􀂉 </a:t>
            </a:r>
            <a:r>
              <a:rPr lang="hr-HR" dirty="0">
                <a:solidFill>
                  <a:srgbClr val="00659B"/>
                </a:solidFill>
                <a:latin typeface="ArialMT"/>
              </a:rPr>
              <a:t>SWITCH će kao što mu i ime kaže interno prespojiti veze među</a:t>
            </a:r>
          </a:p>
          <a:p>
            <a:r>
              <a:rPr lang="hr-HR" dirty="0">
                <a:solidFill>
                  <a:srgbClr val="00659B"/>
                </a:solidFill>
                <a:latin typeface="ArialMT"/>
              </a:rPr>
              <a:t>računalima i time prividno stvoriti nezavisne veze među njima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79760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Uređaji za povezivanje u mrežu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Preklopnik (</a:t>
            </a:r>
            <a:r>
              <a:rPr lang="hr-HR" dirty="0" err="1"/>
              <a:t>switch</a:t>
            </a:r>
            <a:r>
              <a:rPr lang="hr-HR" dirty="0"/>
              <a:t>)</a:t>
            </a:r>
          </a:p>
          <a:p>
            <a:pPr lvl="1"/>
            <a:r>
              <a:rPr lang="hr-HR" dirty="0"/>
              <a:t>povezuje računala u LAN mreži, ali za razliku od koncentratora, analizira kome su namijenjeni podatci pa ih šalje samo računalu kojem su oni upućeni</a:t>
            </a:r>
          </a:p>
          <a:p>
            <a:pPr lvl="1"/>
            <a:r>
              <a:rPr lang="hr-HR" dirty="0"/>
              <a:t>to osigurava učinkovitost prijenosa podataka u mreži</a:t>
            </a:r>
          </a:p>
        </p:txBody>
      </p:sp>
      <p:pic>
        <p:nvPicPr>
          <p:cNvPr id="5" name="Slika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356992"/>
            <a:ext cx="3672000" cy="336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15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Uređaji za povezivanje u mrežu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Usmjernik</a:t>
            </a:r>
            <a:r>
              <a:rPr lang="hr-HR" dirty="0"/>
              <a:t> (</a:t>
            </a:r>
            <a:r>
              <a:rPr lang="hr-HR" dirty="0" err="1"/>
              <a:t>router</a:t>
            </a:r>
            <a:r>
              <a:rPr lang="hr-HR" dirty="0"/>
              <a:t>)</a:t>
            </a:r>
          </a:p>
          <a:p>
            <a:pPr lvl="1"/>
            <a:r>
              <a:rPr lang="hr-HR" dirty="0"/>
              <a:t>povezuje više računala  u mrežu i usmjerava promet podataka najkraćim putem kroz mrežu do odredišta</a:t>
            </a:r>
          </a:p>
          <a:p>
            <a:pPr lvl="1"/>
            <a:r>
              <a:rPr lang="hr-HR" dirty="0"/>
              <a:t>povezan je s najmanje dvije mreže, najčešće LAN mrežom i internetom</a:t>
            </a:r>
          </a:p>
        </p:txBody>
      </p:sp>
      <p:pic>
        <p:nvPicPr>
          <p:cNvPr id="4" name="Slika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068960"/>
            <a:ext cx="3672000" cy="336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544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28800"/>
            <a:ext cx="5256584" cy="165618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Prijenos podataka i protokoli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r>
              <a:rPr lang="hr-HR" dirty="0"/>
              <a:t>Mjerne jedinice za količinu memorije u računalu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r>
              <a:rPr lang="hr-HR" sz="2000" dirty="0"/>
              <a:t>uvriježene mjerne jedinice za memoriju (</a:t>
            </a:r>
            <a:r>
              <a:rPr lang="hr-HR" sz="2000" dirty="0" err="1"/>
              <a:t>kB</a:t>
            </a:r>
            <a:r>
              <a:rPr lang="hr-HR" sz="2000" dirty="0"/>
              <a:t>, MB itd.) temelje se na potencijama broja 2 (npr. 1 kilobajt = 2</a:t>
            </a:r>
            <a:r>
              <a:rPr lang="hr-HR" sz="2000" baseline="30000" dirty="0"/>
              <a:t>10</a:t>
            </a:r>
            <a:r>
              <a:rPr lang="hr-HR" sz="2000" dirty="0"/>
              <a:t> B, tj. 1024 B)</a:t>
            </a:r>
          </a:p>
          <a:p>
            <a:r>
              <a:rPr lang="hr-HR" sz="2000" dirty="0"/>
              <a:t>po SI standardu </a:t>
            </a:r>
            <a:r>
              <a:rPr lang="hr-HR" sz="2000" dirty="0" err="1"/>
              <a:t>predmetak</a:t>
            </a:r>
            <a:r>
              <a:rPr lang="hr-HR" sz="2000" dirty="0"/>
              <a:t> </a:t>
            </a:r>
            <a:r>
              <a:rPr lang="hr-HR" sz="2000" i="1" dirty="0"/>
              <a:t>kilo </a:t>
            </a:r>
            <a:r>
              <a:rPr lang="hr-HR" sz="2000" dirty="0"/>
              <a:t>treba označavati 1000, a ne 1024 jedinica kao što je ovdje slučaj</a:t>
            </a:r>
          </a:p>
          <a:p>
            <a:r>
              <a:rPr lang="hr-HR" sz="2000" dirty="0"/>
              <a:t>zato se 1999. godine uvode novi </a:t>
            </a:r>
            <a:r>
              <a:rPr lang="hr-HR" sz="2000" dirty="0" err="1"/>
              <a:t>predmetci</a:t>
            </a:r>
            <a:r>
              <a:rPr lang="hr-HR" sz="2000" dirty="0"/>
              <a:t> za mjerne jedinice za memoriju: </a:t>
            </a:r>
            <a:r>
              <a:rPr lang="hr-HR" sz="2000" b="1" i="1" dirty="0" err="1"/>
              <a:t>kibi</a:t>
            </a:r>
            <a:r>
              <a:rPr lang="hr-HR" sz="2000" dirty="0"/>
              <a:t>, </a:t>
            </a:r>
            <a:r>
              <a:rPr lang="hr-HR" sz="2000" b="1" i="1" dirty="0" err="1"/>
              <a:t>mebi</a:t>
            </a:r>
            <a:r>
              <a:rPr lang="hr-HR" sz="2000" dirty="0"/>
              <a:t>, </a:t>
            </a:r>
            <a:r>
              <a:rPr lang="hr-HR" sz="2000" b="1" i="1" dirty="0" err="1"/>
              <a:t>gibi</a:t>
            </a:r>
            <a:r>
              <a:rPr lang="hr-HR" sz="2000" dirty="0"/>
              <a:t>, </a:t>
            </a:r>
            <a:r>
              <a:rPr lang="hr-HR" sz="2000" b="1" i="1" dirty="0"/>
              <a:t>tebi</a:t>
            </a:r>
            <a:r>
              <a:rPr lang="hr-HR" sz="2000" dirty="0"/>
              <a:t> itd.</a:t>
            </a:r>
          </a:p>
          <a:p>
            <a:r>
              <a:rPr lang="hr-HR" sz="2000" dirty="0"/>
              <a:t>tako su sada novi nazivi:  </a:t>
            </a:r>
          </a:p>
          <a:p>
            <a:pPr marL="0" indent="0">
              <a:buNone/>
            </a:pPr>
            <a:r>
              <a:rPr lang="hr-HR" sz="2000" b="1" dirty="0"/>
              <a:t>	</a:t>
            </a:r>
            <a:r>
              <a:rPr lang="hr-HR" sz="2000" b="1" dirty="0" err="1"/>
              <a:t>kibibajt</a:t>
            </a:r>
            <a:r>
              <a:rPr lang="hr-HR" sz="2000" dirty="0"/>
              <a:t> (</a:t>
            </a:r>
            <a:r>
              <a:rPr lang="hr-HR" sz="2000" dirty="0" err="1"/>
              <a:t>KiB</a:t>
            </a:r>
            <a:r>
              <a:rPr lang="hr-HR" sz="2000" dirty="0"/>
              <a:t>), </a:t>
            </a:r>
            <a:r>
              <a:rPr lang="hr-HR" sz="2000" b="1" dirty="0" err="1"/>
              <a:t>mebibajt</a:t>
            </a:r>
            <a:r>
              <a:rPr lang="hr-HR" sz="2000" dirty="0"/>
              <a:t> (</a:t>
            </a:r>
            <a:r>
              <a:rPr lang="hr-HR" sz="2000" dirty="0" err="1"/>
              <a:t>MiB</a:t>
            </a:r>
            <a:r>
              <a:rPr lang="hr-HR" sz="2000" dirty="0"/>
              <a:t>), </a:t>
            </a:r>
            <a:r>
              <a:rPr lang="hr-HR" sz="2000" b="1" dirty="0" err="1"/>
              <a:t>gibibajt</a:t>
            </a:r>
            <a:r>
              <a:rPr lang="hr-HR" sz="2000" dirty="0"/>
              <a:t> (</a:t>
            </a:r>
            <a:r>
              <a:rPr lang="hr-HR" sz="2000" dirty="0" err="1"/>
              <a:t>GiB</a:t>
            </a:r>
            <a:r>
              <a:rPr lang="hr-HR" sz="2000" dirty="0"/>
              <a:t>), </a:t>
            </a:r>
            <a:r>
              <a:rPr lang="hr-HR" sz="2000" b="1" dirty="0" err="1"/>
              <a:t>tebibajt</a:t>
            </a:r>
            <a:r>
              <a:rPr lang="hr-HR" sz="2000" dirty="0"/>
              <a:t> (</a:t>
            </a:r>
            <a:r>
              <a:rPr lang="hr-HR" sz="2000" dirty="0" err="1"/>
              <a:t>Tib</a:t>
            </a:r>
            <a:r>
              <a:rPr lang="hr-HR" sz="2000" dirty="0"/>
              <a:t>) itd.</a:t>
            </a:r>
          </a:p>
          <a:p>
            <a:r>
              <a:rPr lang="hr-HR" sz="2000" dirty="0"/>
              <a:t>po novome, 1 </a:t>
            </a:r>
            <a:r>
              <a:rPr lang="hr-HR" sz="2000" dirty="0" err="1"/>
              <a:t>kB</a:t>
            </a:r>
            <a:r>
              <a:rPr lang="hr-HR" sz="2000" dirty="0"/>
              <a:t> = 1000 B, a 1 </a:t>
            </a:r>
            <a:r>
              <a:rPr lang="hr-HR" sz="2000" dirty="0" err="1"/>
              <a:t>KiB</a:t>
            </a:r>
            <a:r>
              <a:rPr lang="hr-HR" sz="2000" dirty="0"/>
              <a:t> = 1024 B, itd.</a:t>
            </a:r>
          </a:p>
        </p:txBody>
      </p:sp>
    </p:spTree>
    <p:extLst>
      <p:ext uri="{BB962C8B-B14F-4D97-AF65-F5344CB8AC3E}">
        <p14:creationId xmlns:p14="http://schemas.microsoft.com/office/powerpoint/2010/main" val="2149258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A07210-0E3E-4556-B239-E2F2C1F72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19A755F-011C-49E3-A10C-017A36FC6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0978B5A1-A760-48EB-BE19-8C6EF978A6E5}"/>
              </a:ext>
            </a:extLst>
          </p:cNvPr>
          <p:cNvSpPr/>
          <p:nvPr/>
        </p:nvSpPr>
        <p:spPr>
          <a:xfrm>
            <a:off x="395536" y="274639"/>
            <a:ext cx="7798763" cy="6248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altLang="sr-Latn-RS" sz="2000" b="1" dirty="0"/>
              <a:t>Poštanska služba</a:t>
            </a:r>
          </a:p>
          <a:p>
            <a:endParaRPr lang="hr-HR" altLang="sr-Latn-RS" dirty="0"/>
          </a:p>
          <a:p>
            <a:r>
              <a:rPr lang="hr-HR" altLang="sr-Latn-RS" dirty="0"/>
              <a:t>Da bi se paket isporučio, mora imati navedene adrese primatelja i pošiljatelja.</a:t>
            </a:r>
          </a:p>
          <a:p>
            <a:r>
              <a:rPr lang="hr-HR" altLang="sr-Latn-RS" dirty="0"/>
              <a:t>Paketi putuju najkraćim putem.</a:t>
            </a:r>
          </a:p>
          <a:p>
            <a:r>
              <a:rPr lang="hr-HR" altLang="sr-Latn-RS" dirty="0"/>
              <a:t>Potrebna je potvrda isporuke paketa.</a:t>
            </a:r>
          </a:p>
          <a:p>
            <a:r>
              <a:rPr lang="hr-HR" altLang="sr-Latn-RS" dirty="0"/>
              <a:t>Poštanska služba vraća neisporučeni paket.</a:t>
            </a:r>
          </a:p>
          <a:p>
            <a:r>
              <a:rPr lang="hr-HR" altLang="sr-Latn-RS" dirty="0"/>
              <a:t>Poštanska se služba pridržava pravila i propisa o</a:t>
            </a:r>
          </a:p>
          <a:p>
            <a:pPr>
              <a:buFontTx/>
              <a:buNone/>
            </a:pPr>
            <a:r>
              <a:rPr lang="hr-HR" altLang="sr-Latn-RS" dirty="0"/>
              <a:t>	poštanskome prometu (protokoli).</a:t>
            </a:r>
          </a:p>
          <a:p>
            <a:pPr algn="ctr">
              <a:buFontTx/>
              <a:buNone/>
            </a:pPr>
            <a:r>
              <a:rPr lang="hr-HR" altLang="sr-Latn-RS" b="1" dirty="0"/>
              <a:t>Mrežni prijenos podataka</a:t>
            </a:r>
          </a:p>
          <a:p>
            <a:r>
              <a:rPr lang="hr-HR" altLang="sr-Latn-RS" sz="1600" b="1" dirty="0"/>
              <a:t>Podatci</a:t>
            </a:r>
            <a:r>
              <a:rPr lang="hr-HR" altLang="sr-Latn-RS" sz="1600" dirty="0"/>
              <a:t> su razdijeljeni u manje </a:t>
            </a:r>
            <a:r>
              <a:rPr lang="hr-HR" altLang="sr-Latn-RS" sz="1600" b="1" dirty="0"/>
              <a:t>pakete.</a:t>
            </a:r>
          </a:p>
          <a:p>
            <a:r>
              <a:rPr lang="hr-HR" altLang="sr-Latn-RS" sz="1600" dirty="0"/>
              <a:t>Da bi se paket isporučio, mora u zaglavlju imati navedene </a:t>
            </a:r>
            <a:r>
              <a:rPr lang="hr-HR" altLang="sr-Latn-RS" sz="1600" b="1" dirty="0"/>
              <a:t>adrese primatelja</a:t>
            </a:r>
            <a:r>
              <a:rPr lang="hr-HR" altLang="sr-Latn-RS" sz="1600" dirty="0"/>
              <a:t> i </a:t>
            </a:r>
            <a:r>
              <a:rPr lang="hr-HR" altLang="sr-Latn-RS" sz="1600" b="1" dirty="0"/>
              <a:t>pošiljatelja.</a:t>
            </a:r>
          </a:p>
          <a:p>
            <a:r>
              <a:rPr lang="hr-HR" altLang="sr-Latn-RS" sz="1600" b="1" dirty="0"/>
              <a:t>IP adresa </a:t>
            </a:r>
            <a:r>
              <a:rPr lang="hr-HR" altLang="sr-Latn-RS" sz="1600" dirty="0"/>
              <a:t>– ime i prezime računala – </a:t>
            </a:r>
            <a:r>
              <a:rPr lang="hr-HR" altLang="sr-Latn-RS" sz="1600" b="1" dirty="0"/>
              <a:t>193.198.184.130</a:t>
            </a:r>
          </a:p>
          <a:p>
            <a:r>
              <a:rPr lang="hr-HR" altLang="sr-Latn-RS" sz="1600" dirty="0"/>
              <a:t>Potrebna je potvrda primitka.</a:t>
            </a:r>
          </a:p>
          <a:p>
            <a:r>
              <a:rPr lang="hr-HR" altLang="sr-Latn-RS" sz="1600" dirty="0"/>
              <a:t>Poruka (podatci) putuju mrežom preko raznih čvorova i veza.</a:t>
            </a:r>
          </a:p>
          <a:p>
            <a:r>
              <a:rPr lang="hr-HR" altLang="sr-Latn-RS" sz="1600" dirty="0"/>
              <a:t>Paketi ne moraju putovati istim putovima.</a:t>
            </a:r>
          </a:p>
          <a:p>
            <a:r>
              <a:rPr lang="hr-HR" altLang="sr-Latn-RS" sz="1600" dirty="0"/>
              <a:t>O prijenosu podataka brine se </a:t>
            </a:r>
            <a:r>
              <a:rPr lang="hr-HR" altLang="sr-Latn-RS" sz="1600" b="1" dirty="0"/>
              <a:t>mrežni protokol.</a:t>
            </a:r>
          </a:p>
          <a:p>
            <a:r>
              <a:rPr lang="hr-HR" altLang="sr-Latn-RS" sz="1600" dirty="0"/>
              <a:t>Ako se paket ne isporuči, </a:t>
            </a:r>
            <a:r>
              <a:rPr lang="hr-HR" altLang="sr-Latn-RS" sz="1600" b="1" dirty="0"/>
              <a:t>mrežni protokol</a:t>
            </a:r>
            <a:endParaRPr lang="hr-HR" altLang="sr-Latn-RS" sz="1600" dirty="0"/>
          </a:p>
          <a:p>
            <a:pPr>
              <a:buFontTx/>
              <a:buNone/>
            </a:pPr>
            <a:r>
              <a:rPr lang="hr-HR" altLang="sr-Latn-RS" sz="1600" dirty="0"/>
              <a:t>ponavlja slanje dok se podatci u potpunosti</a:t>
            </a:r>
          </a:p>
          <a:p>
            <a:pPr>
              <a:buFontTx/>
              <a:buNone/>
            </a:pPr>
            <a:r>
              <a:rPr lang="hr-HR" altLang="sr-Latn-RS" sz="1600" dirty="0"/>
              <a:t>ne prenesu. </a:t>
            </a:r>
          </a:p>
          <a:p>
            <a:endParaRPr lang="hr-HR" altLang="sr-Latn-RS" sz="1600" dirty="0"/>
          </a:p>
          <a:p>
            <a:pPr>
              <a:buFontTx/>
              <a:buNone/>
            </a:pPr>
            <a:endParaRPr lang="hr-HR" altLang="sr-Latn-RS" sz="1600" dirty="0"/>
          </a:p>
        </p:txBody>
      </p:sp>
      <p:pic>
        <p:nvPicPr>
          <p:cNvPr id="5" name="Picture 4" descr="slika11-2">
            <a:extLst>
              <a:ext uri="{FF2B5EF4-FFF2-40B4-BE49-F238E27FC236}">
                <a16:creationId xmlns:a16="http://schemas.microsoft.com/office/drawing/2014/main" id="{9EF30A83-94E8-496C-B393-DE5BE216E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494" y="68846"/>
            <a:ext cx="2615055" cy="28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Slika11-3">
            <a:extLst>
              <a:ext uri="{FF2B5EF4-FFF2-40B4-BE49-F238E27FC236}">
                <a16:creationId xmlns:a16="http://schemas.microsoft.com/office/drawing/2014/main" id="{687CD983-A2AD-4C5E-B5B1-EABDB5EF8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082" y="4630273"/>
            <a:ext cx="3504382" cy="221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445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49213"/>
            <a:ext cx="8435280" cy="1003523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852936"/>
            <a:ext cx="6876764" cy="3868180"/>
          </a:xfrm>
        </p:spPr>
      </p:pic>
      <p:sp>
        <p:nvSpPr>
          <p:cNvPr id="8" name="Rezervirano mjesto sadržaja 2"/>
          <p:cNvSpPr txBox="1">
            <a:spLocks/>
          </p:cNvSpPr>
          <p:nvPr/>
        </p:nvSpPr>
        <p:spPr bwMode="auto">
          <a:xfrm>
            <a:off x="1687996" y="548680"/>
            <a:ext cx="7427168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hr-HR" kern="0" dirty="0"/>
              <a:t>PAKETNI PRIJENOS PODATAKA</a:t>
            </a:r>
          </a:p>
          <a:p>
            <a:pPr marL="0" indent="0">
              <a:buFontTx/>
              <a:buNone/>
            </a:pPr>
            <a:endParaRPr lang="hr-HR" kern="0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9E609AA3-4777-43AB-9167-8880BF84516B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9235" y="1268623"/>
            <a:ext cx="614553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7708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55D6EC-061F-4A91-B5F2-81D7083D2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2FEC5DE-6F5D-423F-871C-DA6308EFA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478FDE2-EA35-4E55-828D-9EA0A9127F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75" t="23401" r="28738" b="8000"/>
          <a:stretch/>
        </p:blipFill>
        <p:spPr>
          <a:xfrm>
            <a:off x="1244189" y="404664"/>
            <a:ext cx="7187465" cy="617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7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148064" y="274638"/>
            <a:ext cx="3538736" cy="990600"/>
          </a:xfrm>
        </p:spPr>
        <p:txBody>
          <a:bodyPr/>
          <a:lstStyle/>
          <a:p>
            <a:pPr>
              <a:defRPr/>
            </a:pPr>
            <a:r>
              <a:rPr lang="hr-HR" sz="3200" dirty="0">
                <a:solidFill>
                  <a:schemeClr val="accent2"/>
                </a:solidFill>
              </a:rPr>
              <a:t>Model korisnik/poslužitelj</a:t>
            </a:r>
          </a:p>
        </p:txBody>
      </p:sp>
      <p:pic>
        <p:nvPicPr>
          <p:cNvPr id="11268" name="Picture 6" descr="ser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9300" y="2438400"/>
            <a:ext cx="984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9" descr="img_gw_mb_r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2100" y="5257800"/>
            <a:ext cx="144780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0" descr="computer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4300" y="3886200"/>
            <a:ext cx="1333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1" descr="computer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82280" y="3905250"/>
            <a:ext cx="1333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Line 12"/>
          <p:cNvSpPr>
            <a:spLocks noChangeShapeType="1"/>
          </p:cNvSpPr>
          <p:nvPr/>
        </p:nvSpPr>
        <p:spPr bwMode="auto">
          <a:xfrm flipV="1">
            <a:off x="4305300" y="3276600"/>
            <a:ext cx="1371600" cy="838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 flipV="1">
            <a:off x="6210300" y="3810000"/>
            <a:ext cx="0" cy="1524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6438900" y="3810000"/>
            <a:ext cx="0" cy="15240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H="1" flipV="1">
            <a:off x="6934200" y="3352800"/>
            <a:ext cx="990600" cy="990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 rot="-1878261">
            <a:off x="4533900" y="32766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400">
                <a:solidFill>
                  <a:srgbClr val="0000FF"/>
                </a:solidFill>
              </a:rPr>
              <a:t>molim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 rot="-1806651">
            <a:off x="4838700" y="37338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400">
                <a:solidFill>
                  <a:srgbClr val="CC0000"/>
                </a:solidFill>
              </a:rPr>
              <a:t>izvoli</a:t>
            </a:r>
          </a:p>
        </p:txBody>
      </p:sp>
      <p:sp>
        <p:nvSpPr>
          <p:cNvPr id="14356" name="Line 20"/>
          <p:cNvSpPr>
            <a:spLocks noChangeShapeType="1"/>
          </p:cNvSpPr>
          <p:nvPr/>
        </p:nvSpPr>
        <p:spPr bwMode="auto">
          <a:xfrm flipV="1">
            <a:off x="4381500" y="3505200"/>
            <a:ext cx="1371600" cy="838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4357" name="Line 21"/>
          <p:cNvSpPr>
            <a:spLocks noChangeShapeType="1"/>
          </p:cNvSpPr>
          <p:nvPr/>
        </p:nvSpPr>
        <p:spPr bwMode="auto">
          <a:xfrm flipH="1" flipV="1">
            <a:off x="7048500" y="3124200"/>
            <a:ext cx="990600" cy="9906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 rot="2723188">
            <a:off x="6896100" y="40005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400">
                <a:solidFill>
                  <a:srgbClr val="0000FF"/>
                </a:solidFill>
              </a:rPr>
              <a:t>molim</a:t>
            </a: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 rot="2681204">
            <a:off x="7353300" y="35814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400">
                <a:solidFill>
                  <a:srgbClr val="CC0000"/>
                </a:solidFill>
              </a:rPr>
              <a:t>izvoli</a:t>
            </a: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 rot="-5400000">
            <a:off x="5524500" y="43434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400">
                <a:solidFill>
                  <a:srgbClr val="0000FF"/>
                </a:solidFill>
              </a:rPr>
              <a:t>molim</a:t>
            </a: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 rot="5400000">
            <a:off x="6210300" y="46482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400">
                <a:solidFill>
                  <a:srgbClr val="CC0000"/>
                </a:solidFill>
              </a:rPr>
              <a:t>izvoli</a:t>
            </a:r>
          </a:p>
        </p:txBody>
      </p:sp>
      <p:sp>
        <p:nvSpPr>
          <p:cNvPr id="11284" name="Text Box 26"/>
          <p:cNvSpPr txBox="1">
            <a:spLocks noChangeArrowheads="1"/>
          </p:cNvSpPr>
          <p:nvPr/>
        </p:nvSpPr>
        <p:spPr bwMode="auto">
          <a:xfrm>
            <a:off x="5715000" y="20574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>
                <a:solidFill>
                  <a:srgbClr val="CC0000"/>
                </a:solidFill>
              </a:rPr>
              <a:t>poslužitelj</a:t>
            </a:r>
          </a:p>
        </p:txBody>
      </p:sp>
      <p:sp>
        <p:nvSpPr>
          <p:cNvPr id="11285" name="Text Box 28"/>
          <p:cNvSpPr txBox="1">
            <a:spLocks noChangeArrowheads="1"/>
          </p:cNvSpPr>
          <p:nvPr/>
        </p:nvSpPr>
        <p:spPr bwMode="auto">
          <a:xfrm>
            <a:off x="3581400" y="50292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>
                <a:solidFill>
                  <a:srgbClr val="0000FF"/>
                </a:solidFill>
              </a:rPr>
              <a:t>korisnik</a:t>
            </a:r>
          </a:p>
        </p:txBody>
      </p:sp>
      <p:sp>
        <p:nvSpPr>
          <p:cNvPr id="11286" name="Text Box 29"/>
          <p:cNvSpPr txBox="1">
            <a:spLocks noChangeArrowheads="1"/>
          </p:cNvSpPr>
          <p:nvPr/>
        </p:nvSpPr>
        <p:spPr bwMode="auto">
          <a:xfrm>
            <a:off x="5867400" y="63246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>
                <a:solidFill>
                  <a:srgbClr val="0000FF"/>
                </a:solidFill>
              </a:rPr>
              <a:t>korisnik</a:t>
            </a:r>
          </a:p>
        </p:txBody>
      </p:sp>
      <p:sp>
        <p:nvSpPr>
          <p:cNvPr id="11287" name="Text Box 30"/>
          <p:cNvSpPr txBox="1">
            <a:spLocks noChangeArrowheads="1"/>
          </p:cNvSpPr>
          <p:nvPr/>
        </p:nvSpPr>
        <p:spPr bwMode="auto">
          <a:xfrm>
            <a:off x="7772400" y="49530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>
                <a:solidFill>
                  <a:srgbClr val="0000FF"/>
                </a:solidFill>
              </a:rPr>
              <a:t>korisnik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5605BB1-3CCA-426D-B1D1-D33492BC3B4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800" t="16821" r="15001" b="8001"/>
          <a:stretch/>
        </p:blipFill>
        <p:spPr>
          <a:xfrm>
            <a:off x="18388" y="0"/>
            <a:ext cx="4948270" cy="34759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 animBg="1"/>
      <p:bldP spid="14350" grpId="0" animBg="1"/>
      <p:bldP spid="14351" grpId="0" animBg="1"/>
      <p:bldP spid="14352" grpId="0" animBg="1"/>
      <p:bldP spid="14354" grpId="0"/>
      <p:bldP spid="14355" grpId="0"/>
      <p:bldP spid="14356" grpId="0" animBg="1"/>
      <p:bldP spid="14357" grpId="0" animBg="1"/>
      <p:bldP spid="14360" grpId="0"/>
      <p:bldP spid="143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b="1" dirty="0">
                <a:effectLst/>
              </a:rPr>
              <a:t>1. Mrežno povezivanje</a:t>
            </a:r>
            <a:endParaRPr lang="sr-Latn-C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Računalna mreža - skup međusobno povezanih digitalnih uređaja (računala, pametnih telefona, tableta) koji međusobno komuniciraju i razmjenjuju podatke.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 algn="ctr"/>
            <a:endParaRPr lang="hr-HR" dirty="0"/>
          </a:p>
          <a:p>
            <a:pPr algn="ctr"/>
            <a:r>
              <a:rPr lang="hr-HR" dirty="0">
                <a:hlinkClick r:id="rId2"/>
              </a:rPr>
              <a:t>Poveznica na videozapis</a:t>
            </a:r>
            <a:endParaRPr lang="hr-HR" dirty="0"/>
          </a:p>
          <a:p>
            <a:pPr eaLnBrk="1" hangingPunct="1"/>
            <a:endParaRPr lang="sr-Latn-CS" altLang="sr-Latn-RS" dirty="0"/>
          </a:p>
        </p:txBody>
      </p:sp>
      <p:pic>
        <p:nvPicPr>
          <p:cNvPr id="4" name="Slika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27" b="17500"/>
          <a:stretch/>
        </p:blipFill>
        <p:spPr bwMode="auto">
          <a:xfrm>
            <a:off x="2843808" y="3140968"/>
            <a:ext cx="2808312" cy="19798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2970A5-1D51-4EEC-BA74-7CC89E97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02EEC7A5-FBC0-4D30-A245-A5139A5007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047" t="19724" r="15097" b="13454"/>
          <a:stretch/>
        </p:blipFill>
        <p:spPr>
          <a:xfrm>
            <a:off x="1145248" y="1249"/>
            <a:ext cx="6853504" cy="423304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0C74CCC-33BE-407D-BF84-F9ECF0A91B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24" t="32504" r="18025" b="7668"/>
          <a:stretch/>
        </p:blipFill>
        <p:spPr>
          <a:xfrm>
            <a:off x="3275856" y="3465344"/>
            <a:ext cx="5688632" cy="336146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92DA18F1-4AA4-403E-B25F-9376A54C48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588" t="31800" r="20864" b="13600"/>
          <a:stretch/>
        </p:blipFill>
        <p:spPr>
          <a:xfrm>
            <a:off x="323528" y="3933056"/>
            <a:ext cx="3094077" cy="194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64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9F219F-3F47-4640-9D80-39D9B3B82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529F30B-6F9E-430C-995A-A56F6F81D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AEC36AB-7EAD-4C7B-9495-3C7725E40C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39" t="20601" r="12987" b="8001"/>
          <a:stretch/>
        </p:blipFill>
        <p:spPr>
          <a:xfrm>
            <a:off x="425277" y="731837"/>
            <a:ext cx="8568144" cy="532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931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>
                <a:solidFill>
                  <a:schemeClr val="accent2"/>
                </a:solidFill>
              </a:rPr>
              <a:t>Model ravnopravnih korisnika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838200" y="2514600"/>
            <a:ext cx="34290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200"/>
              <a:t>Korisnička računala međusobno ravnopravno dijele podatke i resurse. Istovremeno imaju ulogu i poslužitelja i korisnika.</a:t>
            </a:r>
          </a:p>
        </p:txBody>
      </p:sp>
      <p:pic>
        <p:nvPicPr>
          <p:cNvPr id="12292" name="Picture 5" descr="img_gw_mb_r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735263"/>
            <a:ext cx="144780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 descr="compute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8100" y="4510088"/>
            <a:ext cx="1333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7" descr="computer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548188"/>
            <a:ext cx="1333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Line 8"/>
          <p:cNvSpPr>
            <a:spLocks noChangeShapeType="1"/>
          </p:cNvSpPr>
          <p:nvPr/>
        </p:nvSpPr>
        <p:spPr bwMode="auto">
          <a:xfrm flipV="1">
            <a:off x="4229100" y="3900488"/>
            <a:ext cx="1371600" cy="838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12296" name="Line 9"/>
          <p:cNvSpPr>
            <a:spLocks noChangeShapeType="1"/>
          </p:cNvSpPr>
          <p:nvPr/>
        </p:nvSpPr>
        <p:spPr bwMode="auto">
          <a:xfrm flipV="1">
            <a:off x="4800600" y="5272088"/>
            <a:ext cx="2743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12297" name="Line 10"/>
          <p:cNvSpPr>
            <a:spLocks noChangeShapeType="1"/>
          </p:cNvSpPr>
          <p:nvPr/>
        </p:nvSpPr>
        <p:spPr bwMode="auto">
          <a:xfrm flipH="1">
            <a:off x="4800600" y="5500688"/>
            <a:ext cx="2743200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12298" name="Line 11"/>
          <p:cNvSpPr>
            <a:spLocks noChangeShapeType="1"/>
          </p:cNvSpPr>
          <p:nvPr/>
        </p:nvSpPr>
        <p:spPr bwMode="auto">
          <a:xfrm flipH="1" flipV="1">
            <a:off x="6858000" y="3976688"/>
            <a:ext cx="990600" cy="990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12299" name="Text Box 12"/>
          <p:cNvSpPr txBox="1">
            <a:spLocks noChangeArrowheads="1"/>
          </p:cNvSpPr>
          <p:nvPr/>
        </p:nvSpPr>
        <p:spPr bwMode="auto">
          <a:xfrm rot="-1878261">
            <a:off x="4457700" y="3900488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400">
                <a:solidFill>
                  <a:srgbClr val="0000FF"/>
                </a:solidFill>
              </a:rPr>
              <a:t>molim</a:t>
            </a:r>
          </a:p>
        </p:txBody>
      </p:sp>
      <p:sp>
        <p:nvSpPr>
          <p:cNvPr id="12300" name="Text Box 13"/>
          <p:cNvSpPr txBox="1">
            <a:spLocks noChangeArrowheads="1"/>
          </p:cNvSpPr>
          <p:nvPr/>
        </p:nvSpPr>
        <p:spPr bwMode="auto">
          <a:xfrm rot="-1806651">
            <a:off x="4762500" y="4357688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400">
                <a:solidFill>
                  <a:srgbClr val="CC0000"/>
                </a:solidFill>
              </a:rPr>
              <a:t>izvoli</a:t>
            </a:r>
          </a:p>
        </p:txBody>
      </p:sp>
      <p:sp>
        <p:nvSpPr>
          <p:cNvPr id="12301" name="Line 14"/>
          <p:cNvSpPr>
            <a:spLocks noChangeShapeType="1"/>
          </p:cNvSpPr>
          <p:nvPr/>
        </p:nvSpPr>
        <p:spPr bwMode="auto">
          <a:xfrm flipV="1">
            <a:off x="4305300" y="4129088"/>
            <a:ext cx="1371600" cy="838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2302" name="Line 15"/>
          <p:cNvSpPr>
            <a:spLocks noChangeShapeType="1"/>
          </p:cNvSpPr>
          <p:nvPr/>
        </p:nvSpPr>
        <p:spPr bwMode="auto">
          <a:xfrm flipH="1" flipV="1">
            <a:off x="6991350" y="3767138"/>
            <a:ext cx="990600" cy="9906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2303" name="Text Box 16"/>
          <p:cNvSpPr txBox="1">
            <a:spLocks noChangeArrowheads="1"/>
          </p:cNvSpPr>
          <p:nvPr/>
        </p:nvSpPr>
        <p:spPr bwMode="auto">
          <a:xfrm rot="2723188">
            <a:off x="6819900" y="4624388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400">
                <a:solidFill>
                  <a:srgbClr val="0000FF"/>
                </a:solidFill>
              </a:rPr>
              <a:t>molim</a:t>
            </a:r>
          </a:p>
        </p:txBody>
      </p:sp>
      <p:sp>
        <p:nvSpPr>
          <p:cNvPr id="12304" name="Text Box 17"/>
          <p:cNvSpPr txBox="1">
            <a:spLocks noChangeArrowheads="1"/>
          </p:cNvSpPr>
          <p:nvPr/>
        </p:nvSpPr>
        <p:spPr bwMode="auto">
          <a:xfrm rot="2681204">
            <a:off x="7296150" y="4224338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400">
                <a:solidFill>
                  <a:srgbClr val="CC0000"/>
                </a:solidFill>
              </a:rPr>
              <a:t>izvoli</a:t>
            </a:r>
          </a:p>
        </p:txBody>
      </p:sp>
      <p:sp>
        <p:nvSpPr>
          <p:cNvPr id="12305" name="Text Box 18"/>
          <p:cNvSpPr txBox="1">
            <a:spLocks noChangeArrowheads="1"/>
          </p:cNvSpPr>
          <p:nvPr/>
        </p:nvSpPr>
        <p:spPr bwMode="auto">
          <a:xfrm>
            <a:off x="5867400" y="4967288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400">
                <a:solidFill>
                  <a:srgbClr val="0000FF"/>
                </a:solidFill>
              </a:rPr>
              <a:t>molim</a:t>
            </a:r>
          </a:p>
        </p:txBody>
      </p:sp>
      <p:sp>
        <p:nvSpPr>
          <p:cNvPr id="12306" name="Text Box 19"/>
          <p:cNvSpPr txBox="1">
            <a:spLocks noChangeArrowheads="1"/>
          </p:cNvSpPr>
          <p:nvPr/>
        </p:nvSpPr>
        <p:spPr bwMode="auto">
          <a:xfrm>
            <a:off x="5915025" y="5500688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400">
                <a:solidFill>
                  <a:srgbClr val="CC0000"/>
                </a:solidFill>
              </a:rPr>
              <a:t>izvoli</a:t>
            </a:r>
          </a:p>
        </p:txBody>
      </p:sp>
      <p:sp>
        <p:nvSpPr>
          <p:cNvPr id="12307" name="Text Box 21"/>
          <p:cNvSpPr txBox="1">
            <a:spLocks noChangeArrowheads="1"/>
          </p:cNvSpPr>
          <p:nvPr/>
        </p:nvSpPr>
        <p:spPr bwMode="auto">
          <a:xfrm>
            <a:off x="3505200" y="5653088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/>
              <a:t>korisnik</a:t>
            </a:r>
          </a:p>
        </p:txBody>
      </p:sp>
      <p:sp>
        <p:nvSpPr>
          <p:cNvPr id="12308" name="Text Box 22"/>
          <p:cNvSpPr txBox="1">
            <a:spLocks noChangeArrowheads="1"/>
          </p:cNvSpPr>
          <p:nvPr/>
        </p:nvSpPr>
        <p:spPr bwMode="auto">
          <a:xfrm>
            <a:off x="5867400" y="2506663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/>
              <a:t>korisnik</a:t>
            </a:r>
          </a:p>
        </p:txBody>
      </p:sp>
      <p:sp>
        <p:nvSpPr>
          <p:cNvPr id="12309" name="Text Box 23"/>
          <p:cNvSpPr txBox="1">
            <a:spLocks noChangeArrowheads="1"/>
          </p:cNvSpPr>
          <p:nvPr/>
        </p:nvSpPr>
        <p:spPr bwMode="auto">
          <a:xfrm>
            <a:off x="7696200" y="5576888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/>
              <a:t>korisnik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FD945E-7B20-4228-9BB8-11669DDC6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A6F80826-16B2-4A20-9AF4-2076BA2B7E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412" t="21315" r="31206" b="10272"/>
          <a:stretch/>
        </p:blipFill>
        <p:spPr>
          <a:xfrm>
            <a:off x="683568" y="274638"/>
            <a:ext cx="7366587" cy="502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2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E30C93-C0BD-483C-8435-BF368E65D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FAE530DC-04C2-461D-B16C-C2815445AF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6734" y="2326747"/>
            <a:ext cx="4679780" cy="4525963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E2B4AF46-F494-49FE-8646-8CAD59C63F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51" t="19201" r="27163" b="5200"/>
          <a:stretch/>
        </p:blipFill>
        <p:spPr>
          <a:xfrm>
            <a:off x="107504" y="116632"/>
            <a:ext cx="5832648" cy="388843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8B109F7-5793-4EA1-9796-6F0DEEF11C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12616"/>
            <a:ext cx="3870602" cy="242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904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F6E2C2B-2480-4A77-950E-92F8E807C9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altLang="sr-Latn-RS" dirty="0"/>
              <a:t>Računalne mreže</a:t>
            </a:r>
            <a:endParaRPr lang="hr-HR" altLang="sr-Latn-RS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78279356-943C-4FDB-B54D-444E85E26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905000"/>
            <a:ext cx="777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altLang="sr-Latn-RS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Mreža računala</a:t>
            </a:r>
            <a:r>
              <a:rPr lang="hr-HR" altLang="sr-Latn-RS" sz="2400">
                <a:latin typeface="Arial" charset="0"/>
              </a:rPr>
              <a:t> (</a:t>
            </a:r>
            <a:r>
              <a:rPr lang="hr-HR" altLang="sr-Latn-RS" sz="2400" i="1">
                <a:latin typeface="Arial" charset="0"/>
              </a:rPr>
              <a:t>Network</a:t>
            </a:r>
            <a:r>
              <a:rPr lang="hr-HR" altLang="sr-Latn-RS" sz="2400">
                <a:latin typeface="Arial" charset="0"/>
              </a:rPr>
              <a:t>) je skup povezanih računala koja mogu međusobno razmjenjivati podatke. </a:t>
            </a:r>
          </a:p>
        </p:txBody>
      </p:sp>
      <p:sp>
        <p:nvSpPr>
          <p:cNvPr id="6149" name="Text Box 5">
            <a:extLst>
              <a:ext uri="{FF2B5EF4-FFF2-40B4-BE49-F238E27FC236}">
                <a16:creationId xmlns:a16="http://schemas.microsoft.com/office/drawing/2014/main" id="{80A4C175-AD58-461E-A500-A722F4D47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048000"/>
            <a:ext cx="78486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altLang="sr-Latn-RS" sz="2400">
                <a:latin typeface="Arial" charset="0"/>
              </a:rPr>
              <a:t>Za umrežavanje računala potrebna je </a:t>
            </a:r>
            <a:br>
              <a:rPr lang="hr-HR" altLang="sr-Latn-RS" sz="2400">
                <a:latin typeface="Arial" charset="0"/>
              </a:rPr>
            </a:br>
            <a:r>
              <a:rPr lang="hr-HR" altLang="sr-Latn-RS" sz="2400">
                <a:latin typeface="Arial" charset="0"/>
              </a:rPr>
              <a:t>strojna i programska oprema: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hr-HR" altLang="sr-Latn-RS" sz="2400">
                <a:latin typeface="Arial" charset="0"/>
              </a:rPr>
              <a:t> računala s </a:t>
            </a:r>
            <a:r>
              <a:rPr lang="hr-HR" altLang="sr-Latn-RS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mrežnom karticom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hr-HR" altLang="sr-Latn-RS" sz="2400">
                <a:latin typeface="Arial" charset="0"/>
              </a:rPr>
              <a:t> </a:t>
            </a:r>
            <a:r>
              <a:rPr lang="hr-HR" altLang="sr-Latn-RS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mediji</a:t>
            </a:r>
            <a:r>
              <a:rPr lang="hr-HR" altLang="sr-Latn-RS" sz="2400">
                <a:latin typeface="Arial" charset="0"/>
              </a:rPr>
              <a:t> za prijenos podataka kroz mrežu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hr-HR" altLang="sr-Latn-RS" sz="2400">
                <a:latin typeface="Arial" charset="0"/>
              </a:rPr>
              <a:t> </a:t>
            </a:r>
            <a:r>
              <a:rPr lang="hr-HR" altLang="sr-Latn-RS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uređaji za nadzor</a:t>
            </a:r>
            <a:r>
              <a:rPr lang="hr-HR" altLang="sr-Latn-RS" sz="2400">
                <a:latin typeface="Arial" charset="0"/>
              </a:rPr>
              <a:t> prijenosa podataka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hr-HR" altLang="sr-Latn-RS" sz="2400">
                <a:latin typeface="Arial" charset="0"/>
              </a:rPr>
              <a:t> </a:t>
            </a:r>
            <a:r>
              <a:rPr lang="hr-HR" altLang="sr-Latn-RS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protokoli</a:t>
            </a:r>
            <a:r>
              <a:rPr lang="hr-HR" altLang="sr-Latn-RS" sz="2400">
                <a:latin typeface="Arial" charset="0"/>
              </a:rPr>
              <a:t> tj. pravila za prijenos podataka kroz mrežu</a:t>
            </a:r>
          </a:p>
        </p:txBody>
      </p:sp>
      <p:pic>
        <p:nvPicPr>
          <p:cNvPr id="3077" name="Picture 6" descr="4001">
            <a:extLst>
              <a:ext uri="{FF2B5EF4-FFF2-40B4-BE49-F238E27FC236}">
                <a16:creationId xmlns:a16="http://schemas.microsoft.com/office/drawing/2014/main" id="{31746A4D-E408-43C7-A43F-C92169884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19400"/>
            <a:ext cx="266700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11698">
            <a:off x="171847" y="4489035"/>
            <a:ext cx="3806245" cy="2274093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Načini povezivanja uređaja u mrežu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hr-HR" dirty="0"/>
              <a:t>Žičano povezivanje</a:t>
            </a:r>
          </a:p>
          <a:p>
            <a:pPr lvl="1"/>
            <a:r>
              <a:rPr lang="hr-HR" dirty="0"/>
              <a:t>uređaji se u mrežu povezuju pomoću  </a:t>
            </a:r>
            <a:r>
              <a:rPr lang="hr-HR" b="1" dirty="0"/>
              <a:t>mrežnog kabela </a:t>
            </a:r>
            <a:r>
              <a:rPr lang="hr-HR" dirty="0"/>
              <a:t>i </a:t>
            </a:r>
            <a:r>
              <a:rPr lang="hr-HR" b="1" dirty="0"/>
              <a:t>LAN</a:t>
            </a:r>
            <a:r>
              <a:rPr lang="hr-HR" dirty="0"/>
              <a:t> </a:t>
            </a:r>
            <a:r>
              <a:rPr lang="hr-HR" b="1" dirty="0"/>
              <a:t>mrežne kartice</a:t>
            </a:r>
            <a:endParaRPr lang="hr-HR" dirty="0"/>
          </a:p>
        </p:txBody>
      </p:sp>
      <p:pic>
        <p:nvPicPr>
          <p:cNvPr id="4" name="Slika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564904"/>
            <a:ext cx="468052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06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hr-HR" dirty="0"/>
              <a:t>Žičano povezivanje</a:t>
            </a:r>
          </a:p>
          <a:p>
            <a:pPr lvl="1"/>
            <a:r>
              <a:rPr lang="hr-HR" dirty="0"/>
              <a:t>Drugi način žičanog povezivanja ostvaruje se putem </a:t>
            </a:r>
            <a:r>
              <a:rPr lang="hr-HR" b="1" dirty="0"/>
              <a:t>optičkog vlakna</a:t>
            </a:r>
            <a:endParaRPr lang="hr-HR" dirty="0"/>
          </a:p>
          <a:p>
            <a:endParaRPr lang="hr-HR" dirty="0"/>
          </a:p>
        </p:txBody>
      </p:sp>
      <p:pic>
        <p:nvPicPr>
          <p:cNvPr id="4" name="Slika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1"/>
            <a:ext cx="5904656" cy="2160240"/>
          </a:xfrm>
          <a:prstGeom prst="rect">
            <a:avLst/>
          </a:prstGeom>
        </p:spPr>
      </p:pic>
      <p:sp>
        <p:nvSpPr>
          <p:cNvPr id="6" name="Naslov 5">
            <a:extLst>
              <a:ext uri="{FF2B5EF4-FFF2-40B4-BE49-F238E27FC236}">
                <a16:creationId xmlns:a16="http://schemas.microsoft.com/office/drawing/2014/main" id="{3D058B38-5C0D-40B4-B8DB-D98277C4C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6E244966-722A-4386-ACBB-EDAAA6BDB4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38" t="36000" r="15350" b="10801"/>
          <a:stretch/>
        </p:blipFill>
        <p:spPr>
          <a:xfrm>
            <a:off x="1340798" y="3429000"/>
            <a:ext cx="7502420" cy="360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92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id="{9E5D09C4-AE32-457A-BC84-C0076B91C66B}"/>
              </a:ext>
            </a:extLst>
          </p:cNvPr>
          <p:cNvGrpSpPr/>
          <p:nvPr/>
        </p:nvGrpSpPr>
        <p:grpSpPr>
          <a:xfrm>
            <a:off x="1305308" y="2475389"/>
            <a:ext cx="6467091" cy="4154011"/>
            <a:chOff x="1305309" y="2475389"/>
            <a:chExt cx="6108700" cy="3970655"/>
          </a:xfrm>
        </p:grpSpPr>
        <p:pic>
          <p:nvPicPr>
            <p:cNvPr id="3" name="Slika 2">
              <a:extLst>
                <a:ext uri="{FF2B5EF4-FFF2-40B4-BE49-F238E27FC236}">
                  <a16:creationId xmlns:a16="http://schemas.microsoft.com/office/drawing/2014/main" id="{5C5C5456-7E83-46E6-910F-5F5CC8281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5309" y="2475389"/>
              <a:ext cx="6108700" cy="3970655"/>
            </a:xfrm>
            <a:prstGeom prst="rect">
              <a:avLst/>
            </a:prstGeom>
          </p:spPr>
        </p:pic>
        <p:pic>
          <p:nvPicPr>
            <p:cNvPr id="11" name="Slika 10">
              <a:extLst>
                <a:ext uri="{FF2B5EF4-FFF2-40B4-BE49-F238E27FC236}">
                  <a16:creationId xmlns:a16="http://schemas.microsoft.com/office/drawing/2014/main" id="{F9F79655-2F85-4F3E-9049-D236AB6532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66" t="35891" r="2495" b="46398"/>
            <a:stretch/>
          </p:blipFill>
          <p:spPr>
            <a:xfrm>
              <a:off x="4948952" y="2870566"/>
              <a:ext cx="2384810" cy="1015633"/>
            </a:xfrm>
            <a:prstGeom prst="rect">
              <a:avLst/>
            </a:prstGeom>
          </p:spPr>
        </p:pic>
      </p:grp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>
                <a:solidFill>
                  <a:schemeClr val="accent2"/>
                </a:solidFill>
              </a:rPr>
              <a:t>Primjer lokalne mreže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762000" y="1676400"/>
            <a:ext cx="815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200"/>
              <a:t>Računala u jednoj učionici i druga strojna oprema priključena </a:t>
            </a:r>
            <a:br>
              <a:rPr lang="hr-HR" sz="2200"/>
            </a:br>
            <a:r>
              <a:rPr lang="hr-HR" sz="2200"/>
              <a:t>na njih mogu se povezati u jednostavnu lokalnu mrežu.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uređaji u mreži">
            <a:extLst>
              <a:ext uri="{FF2B5EF4-FFF2-40B4-BE49-F238E27FC236}">
                <a16:creationId xmlns:a16="http://schemas.microsoft.com/office/drawing/2014/main" id="{4E3CC7F0-ECE4-487E-A944-1FAB01BB5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93" t="25633" r="6929" b="37723"/>
          <a:stretch>
            <a:fillRect/>
          </a:stretch>
        </p:blipFill>
        <p:spPr bwMode="auto">
          <a:xfrm>
            <a:off x="7643813" y="3289300"/>
            <a:ext cx="1008062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uređaji u mreži">
            <a:extLst>
              <a:ext uri="{FF2B5EF4-FFF2-40B4-BE49-F238E27FC236}">
                <a16:creationId xmlns:a16="http://schemas.microsoft.com/office/drawing/2014/main" id="{0E410A2A-34C4-45D3-8E53-D2D77CB0E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49" t="45180" r="20807" b="43808"/>
          <a:stretch>
            <a:fillRect/>
          </a:stretch>
        </p:blipFill>
        <p:spPr bwMode="auto">
          <a:xfrm>
            <a:off x="6162675" y="5121275"/>
            <a:ext cx="5699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PC desktop Dell Dimension 4550">
            <a:extLst>
              <a:ext uri="{FF2B5EF4-FFF2-40B4-BE49-F238E27FC236}">
                <a16:creationId xmlns:a16="http://schemas.microsoft.com/office/drawing/2014/main" id="{281542F3-AEDE-41B6-9EC8-208850034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479925"/>
            <a:ext cx="1798638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modem ADSL Acorp small">
            <a:extLst>
              <a:ext uri="{FF2B5EF4-FFF2-40B4-BE49-F238E27FC236}">
                <a16:creationId xmlns:a16="http://schemas.microsoft.com/office/drawing/2014/main" id="{AB0242C2-DFBC-4758-A55D-9C2259AB2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056188"/>
            <a:ext cx="13684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6">
            <a:extLst>
              <a:ext uri="{FF2B5EF4-FFF2-40B4-BE49-F238E27FC236}">
                <a16:creationId xmlns:a16="http://schemas.microsoft.com/office/drawing/2014/main" id="{FB06F4FD-2CF5-46D2-8F02-FF0CF9976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919788"/>
            <a:ext cx="2016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altLang="sr-Latn-RS" sz="1400"/>
              <a:t>računalo</a:t>
            </a:r>
            <a:endParaRPr lang="hr-HR" altLang="sr-Latn-RS"/>
          </a:p>
        </p:txBody>
      </p:sp>
      <p:sp>
        <p:nvSpPr>
          <p:cNvPr id="10247" name="Text Box 7">
            <a:extLst>
              <a:ext uri="{FF2B5EF4-FFF2-40B4-BE49-F238E27FC236}">
                <a16:creationId xmlns:a16="http://schemas.microsoft.com/office/drawing/2014/main" id="{B2B360D1-43E1-4507-9FD1-57127F3B4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5776913"/>
            <a:ext cx="935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1400" dirty="0"/>
              <a:t>modem</a:t>
            </a:r>
          </a:p>
        </p:txBody>
      </p:sp>
      <p:sp>
        <p:nvSpPr>
          <p:cNvPr id="10248" name="Text Box 8">
            <a:extLst>
              <a:ext uri="{FF2B5EF4-FFF2-40B4-BE49-F238E27FC236}">
                <a16:creationId xmlns:a16="http://schemas.microsoft.com/office/drawing/2014/main" id="{A7DC637A-EC66-48D1-97A9-8950CA417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5718175"/>
            <a:ext cx="10080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1400"/>
              <a:t>telefonski priključak</a:t>
            </a:r>
          </a:p>
        </p:txBody>
      </p:sp>
      <p:sp>
        <p:nvSpPr>
          <p:cNvPr id="10249" name="Text Box 9">
            <a:extLst>
              <a:ext uri="{FF2B5EF4-FFF2-40B4-BE49-F238E27FC236}">
                <a16:creationId xmlns:a16="http://schemas.microsoft.com/office/drawing/2014/main" id="{06A4DCF4-925D-4EF1-8D49-6089D832C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2088" y="5372100"/>
            <a:ext cx="10080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altLang="sr-Latn-RS" sz="1400"/>
              <a:t>telefonski stup</a:t>
            </a:r>
          </a:p>
        </p:txBody>
      </p:sp>
      <p:sp>
        <p:nvSpPr>
          <p:cNvPr id="10250" name="Text Box 10">
            <a:extLst>
              <a:ext uri="{FF2B5EF4-FFF2-40B4-BE49-F238E27FC236}">
                <a16:creationId xmlns:a16="http://schemas.microsoft.com/office/drawing/2014/main" id="{50C758BD-B15F-4A3D-9D44-A6B73F89E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60350"/>
            <a:ext cx="82089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hr-HR" altLang="sr-Latn-R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Digitalna telefonska veza</a:t>
            </a:r>
          </a:p>
        </p:txBody>
      </p:sp>
      <p:sp>
        <p:nvSpPr>
          <p:cNvPr id="10251" name="Line 11">
            <a:extLst>
              <a:ext uri="{FF2B5EF4-FFF2-40B4-BE49-F238E27FC236}">
                <a16:creationId xmlns:a16="http://schemas.microsoft.com/office/drawing/2014/main" id="{51D119F4-1E8D-40CF-9543-31EA9A4227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87900" y="5413375"/>
            <a:ext cx="1670050" cy="1588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0252" name="Line 12">
            <a:extLst>
              <a:ext uri="{FF2B5EF4-FFF2-40B4-BE49-F238E27FC236}">
                <a16:creationId xmlns:a16="http://schemas.microsoft.com/office/drawing/2014/main" id="{E7FD3B27-5F24-4821-A818-450FC3154B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68538" y="5414963"/>
            <a:ext cx="1393825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0253" name="Text Box 13">
            <a:extLst>
              <a:ext uri="{FF2B5EF4-FFF2-40B4-BE49-F238E27FC236}">
                <a16:creationId xmlns:a16="http://schemas.microsoft.com/office/drawing/2014/main" id="{0A1C0924-5FC4-4246-BC80-0262E0F13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6453188"/>
            <a:ext cx="4683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800">
                <a:solidFill>
                  <a:schemeClr val="bg1"/>
                </a:solidFill>
              </a:rPr>
              <a:t> pauza</a:t>
            </a:r>
          </a:p>
        </p:txBody>
      </p:sp>
      <p:sp>
        <p:nvSpPr>
          <p:cNvPr id="10254" name="Freeform 14">
            <a:extLst>
              <a:ext uri="{FF2B5EF4-FFF2-40B4-BE49-F238E27FC236}">
                <a16:creationId xmlns:a16="http://schemas.microsoft.com/office/drawing/2014/main" id="{040B8744-32E1-4242-A156-C1D20E408E4D}"/>
              </a:ext>
            </a:extLst>
          </p:cNvPr>
          <p:cNvSpPr>
            <a:spLocks/>
          </p:cNvSpPr>
          <p:nvPr/>
        </p:nvSpPr>
        <p:spPr bwMode="auto">
          <a:xfrm>
            <a:off x="6659563" y="4083050"/>
            <a:ext cx="1433512" cy="1382713"/>
          </a:xfrm>
          <a:custGeom>
            <a:avLst/>
            <a:gdLst>
              <a:gd name="T0" fmla="*/ 0 w 903"/>
              <a:gd name="T1" fmla="*/ 1360488 h 871"/>
              <a:gd name="T2" fmla="*/ 433387 w 903"/>
              <a:gd name="T3" fmla="*/ 1360488 h 871"/>
              <a:gd name="T4" fmla="*/ 814387 w 903"/>
              <a:gd name="T5" fmla="*/ 1230313 h 871"/>
              <a:gd name="T6" fmla="*/ 1101725 w 903"/>
              <a:gd name="T7" fmla="*/ 966788 h 871"/>
              <a:gd name="T8" fmla="*/ 1312862 w 903"/>
              <a:gd name="T9" fmla="*/ 531813 h 871"/>
              <a:gd name="T10" fmla="*/ 1433512 w 903"/>
              <a:gd name="T11" fmla="*/ 0 h 87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03" h="871">
                <a:moveTo>
                  <a:pt x="0" y="857"/>
                </a:moveTo>
                <a:cubicBezTo>
                  <a:pt x="91" y="864"/>
                  <a:pt x="188" y="871"/>
                  <a:pt x="273" y="857"/>
                </a:cubicBezTo>
                <a:cubicBezTo>
                  <a:pt x="358" y="843"/>
                  <a:pt x="443" y="816"/>
                  <a:pt x="513" y="775"/>
                </a:cubicBezTo>
                <a:cubicBezTo>
                  <a:pt x="583" y="734"/>
                  <a:pt x="642" y="682"/>
                  <a:pt x="694" y="609"/>
                </a:cubicBezTo>
                <a:cubicBezTo>
                  <a:pt x="746" y="536"/>
                  <a:pt x="792" y="437"/>
                  <a:pt x="827" y="335"/>
                </a:cubicBezTo>
                <a:cubicBezTo>
                  <a:pt x="862" y="233"/>
                  <a:pt x="887" y="70"/>
                  <a:pt x="903" y="0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0255" name="Freeform 15">
            <a:extLst>
              <a:ext uri="{FF2B5EF4-FFF2-40B4-BE49-F238E27FC236}">
                <a16:creationId xmlns:a16="http://schemas.microsoft.com/office/drawing/2014/main" id="{62BA4527-B40F-4F11-8B19-0C96C10F16A0}"/>
              </a:ext>
            </a:extLst>
          </p:cNvPr>
          <p:cNvSpPr>
            <a:spLocks/>
          </p:cNvSpPr>
          <p:nvPr/>
        </p:nvSpPr>
        <p:spPr bwMode="auto">
          <a:xfrm>
            <a:off x="2366963" y="5156200"/>
            <a:ext cx="1287462" cy="146050"/>
          </a:xfrm>
          <a:custGeom>
            <a:avLst/>
            <a:gdLst>
              <a:gd name="T0" fmla="*/ 0 w 811"/>
              <a:gd name="T1" fmla="*/ 146050 h 92"/>
              <a:gd name="T2" fmla="*/ 134937 w 811"/>
              <a:gd name="T3" fmla="*/ 144463 h 92"/>
              <a:gd name="T4" fmla="*/ 134937 w 811"/>
              <a:gd name="T5" fmla="*/ 0 h 92"/>
              <a:gd name="T6" fmla="*/ 279400 w 811"/>
              <a:gd name="T7" fmla="*/ 0 h 92"/>
              <a:gd name="T8" fmla="*/ 279400 w 811"/>
              <a:gd name="T9" fmla="*/ 144463 h 92"/>
              <a:gd name="T10" fmla="*/ 422275 w 811"/>
              <a:gd name="T11" fmla="*/ 144463 h 92"/>
              <a:gd name="T12" fmla="*/ 422275 w 811"/>
              <a:gd name="T13" fmla="*/ 0 h 92"/>
              <a:gd name="T14" fmla="*/ 566737 w 811"/>
              <a:gd name="T15" fmla="*/ 0 h 92"/>
              <a:gd name="T16" fmla="*/ 566737 w 811"/>
              <a:gd name="T17" fmla="*/ 144463 h 92"/>
              <a:gd name="T18" fmla="*/ 711200 w 811"/>
              <a:gd name="T19" fmla="*/ 144463 h 92"/>
              <a:gd name="T20" fmla="*/ 711200 w 811"/>
              <a:gd name="T21" fmla="*/ 0 h 92"/>
              <a:gd name="T22" fmla="*/ 854075 w 811"/>
              <a:gd name="T23" fmla="*/ 0 h 92"/>
              <a:gd name="T24" fmla="*/ 854075 w 811"/>
              <a:gd name="T25" fmla="*/ 144463 h 92"/>
              <a:gd name="T26" fmla="*/ 998537 w 811"/>
              <a:gd name="T27" fmla="*/ 144463 h 92"/>
              <a:gd name="T28" fmla="*/ 998537 w 811"/>
              <a:gd name="T29" fmla="*/ 0 h 92"/>
              <a:gd name="T30" fmla="*/ 1143000 w 811"/>
              <a:gd name="T31" fmla="*/ 0 h 92"/>
              <a:gd name="T32" fmla="*/ 1143000 w 811"/>
              <a:gd name="T33" fmla="*/ 144463 h 92"/>
              <a:gd name="T34" fmla="*/ 1287462 w 811"/>
              <a:gd name="T35" fmla="*/ 144463 h 92"/>
              <a:gd name="T36" fmla="*/ 1287462 w 811"/>
              <a:gd name="T37" fmla="*/ 142875 h 92"/>
              <a:gd name="T38" fmla="*/ 1282700 w 811"/>
              <a:gd name="T39" fmla="*/ 146050 h 92"/>
              <a:gd name="T40" fmla="*/ 1284287 w 811"/>
              <a:gd name="T41" fmla="*/ 144463 h 92"/>
              <a:gd name="T42" fmla="*/ 1284287 w 811"/>
              <a:gd name="T43" fmla="*/ 139700 h 9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11" h="92">
                <a:moveTo>
                  <a:pt x="0" y="92"/>
                </a:moveTo>
                <a:lnTo>
                  <a:pt x="85" y="91"/>
                </a:lnTo>
                <a:lnTo>
                  <a:pt x="85" y="0"/>
                </a:lnTo>
                <a:lnTo>
                  <a:pt x="176" y="0"/>
                </a:lnTo>
                <a:lnTo>
                  <a:pt x="176" y="91"/>
                </a:lnTo>
                <a:lnTo>
                  <a:pt x="266" y="91"/>
                </a:lnTo>
                <a:lnTo>
                  <a:pt x="266" y="0"/>
                </a:lnTo>
                <a:lnTo>
                  <a:pt x="357" y="0"/>
                </a:lnTo>
                <a:lnTo>
                  <a:pt x="357" y="91"/>
                </a:lnTo>
                <a:lnTo>
                  <a:pt x="448" y="91"/>
                </a:lnTo>
                <a:lnTo>
                  <a:pt x="448" y="0"/>
                </a:lnTo>
                <a:lnTo>
                  <a:pt x="538" y="0"/>
                </a:lnTo>
                <a:lnTo>
                  <a:pt x="538" y="91"/>
                </a:lnTo>
                <a:lnTo>
                  <a:pt x="629" y="91"/>
                </a:lnTo>
                <a:lnTo>
                  <a:pt x="629" y="0"/>
                </a:lnTo>
                <a:lnTo>
                  <a:pt x="720" y="0"/>
                </a:lnTo>
                <a:lnTo>
                  <a:pt x="720" y="91"/>
                </a:lnTo>
                <a:lnTo>
                  <a:pt x="811" y="91"/>
                </a:lnTo>
                <a:lnTo>
                  <a:pt x="811" y="90"/>
                </a:lnTo>
                <a:lnTo>
                  <a:pt x="808" y="92"/>
                </a:lnTo>
                <a:lnTo>
                  <a:pt x="809" y="91"/>
                </a:lnTo>
                <a:cubicBezTo>
                  <a:pt x="809" y="90"/>
                  <a:pt x="809" y="89"/>
                  <a:pt x="809" y="8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0256" name="Freeform 16">
            <a:extLst>
              <a:ext uri="{FF2B5EF4-FFF2-40B4-BE49-F238E27FC236}">
                <a16:creationId xmlns:a16="http://schemas.microsoft.com/office/drawing/2014/main" id="{B0F66115-0E64-43F6-848C-BAF039315A4E}"/>
              </a:ext>
            </a:extLst>
          </p:cNvPr>
          <p:cNvSpPr>
            <a:spLocks/>
          </p:cNvSpPr>
          <p:nvPr/>
        </p:nvSpPr>
        <p:spPr bwMode="auto">
          <a:xfrm>
            <a:off x="5043488" y="4845050"/>
            <a:ext cx="969962" cy="466725"/>
          </a:xfrm>
          <a:custGeom>
            <a:avLst/>
            <a:gdLst>
              <a:gd name="T0" fmla="*/ 0 w 822"/>
              <a:gd name="T1" fmla="*/ 457200 h 294"/>
              <a:gd name="T2" fmla="*/ 60180 w 822"/>
              <a:gd name="T3" fmla="*/ 457200 h 294"/>
              <a:gd name="T4" fmla="*/ 59000 w 822"/>
              <a:gd name="T5" fmla="*/ 463550 h 294"/>
              <a:gd name="T6" fmla="*/ 60180 w 822"/>
              <a:gd name="T7" fmla="*/ 460375 h 294"/>
              <a:gd name="T8" fmla="*/ 113280 w 822"/>
              <a:gd name="T9" fmla="*/ 322263 h 294"/>
              <a:gd name="T10" fmla="*/ 167560 w 822"/>
              <a:gd name="T11" fmla="*/ 466725 h 294"/>
              <a:gd name="T12" fmla="*/ 220660 w 822"/>
              <a:gd name="T13" fmla="*/ 177800 h 294"/>
              <a:gd name="T14" fmla="*/ 273761 w 822"/>
              <a:gd name="T15" fmla="*/ 466725 h 294"/>
              <a:gd name="T16" fmla="*/ 328041 w 822"/>
              <a:gd name="T17" fmla="*/ 0 h 294"/>
              <a:gd name="T18" fmla="*/ 381141 w 822"/>
              <a:gd name="T19" fmla="*/ 466725 h 294"/>
              <a:gd name="T20" fmla="*/ 434241 w 822"/>
              <a:gd name="T21" fmla="*/ 322263 h 294"/>
              <a:gd name="T22" fmla="*/ 488521 w 822"/>
              <a:gd name="T23" fmla="*/ 466725 h 294"/>
              <a:gd name="T24" fmla="*/ 541621 w 822"/>
              <a:gd name="T25" fmla="*/ 177800 h 294"/>
              <a:gd name="T26" fmla="*/ 594721 w 822"/>
              <a:gd name="T27" fmla="*/ 466725 h 294"/>
              <a:gd name="T28" fmla="*/ 647821 w 822"/>
              <a:gd name="T29" fmla="*/ 6350 h 294"/>
              <a:gd name="T30" fmla="*/ 702101 w 822"/>
              <a:gd name="T31" fmla="*/ 466725 h 294"/>
              <a:gd name="T32" fmla="*/ 755202 w 822"/>
              <a:gd name="T33" fmla="*/ 322263 h 294"/>
              <a:gd name="T34" fmla="*/ 809482 w 822"/>
              <a:gd name="T35" fmla="*/ 466725 h 294"/>
              <a:gd name="T36" fmla="*/ 860222 w 822"/>
              <a:gd name="T37" fmla="*/ 180975 h 294"/>
              <a:gd name="T38" fmla="*/ 916862 w 822"/>
              <a:gd name="T39" fmla="*/ 466725 h 294"/>
              <a:gd name="T40" fmla="*/ 969962 w 822"/>
              <a:gd name="T41" fmla="*/ 466725 h 29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22" h="294">
                <a:moveTo>
                  <a:pt x="0" y="288"/>
                </a:moveTo>
                <a:lnTo>
                  <a:pt x="51" y="288"/>
                </a:lnTo>
                <a:lnTo>
                  <a:pt x="50" y="292"/>
                </a:lnTo>
                <a:lnTo>
                  <a:pt x="51" y="290"/>
                </a:lnTo>
                <a:lnTo>
                  <a:pt x="96" y="203"/>
                </a:lnTo>
                <a:lnTo>
                  <a:pt x="142" y="294"/>
                </a:lnTo>
                <a:lnTo>
                  <a:pt x="187" y="112"/>
                </a:lnTo>
                <a:lnTo>
                  <a:pt x="232" y="294"/>
                </a:lnTo>
                <a:lnTo>
                  <a:pt x="278" y="0"/>
                </a:lnTo>
                <a:lnTo>
                  <a:pt x="323" y="294"/>
                </a:lnTo>
                <a:lnTo>
                  <a:pt x="368" y="203"/>
                </a:lnTo>
                <a:lnTo>
                  <a:pt x="414" y="294"/>
                </a:lnTo>
                <a:lnTo>
                  <a:pt x="459" y="112"/>
                </a:lnTo>
                <a:lnTo>
                  <a:pt x="504" y="294"/>
                </a:lnTo>
                <a:lnTo>
                  <a:pt x="549" y="4"/>
                </a:lnTo>
                <a:lnTo>
                  <a:pt x="595" y="294"/>
                </a:lnTo>
                <a:lnTo>
                  <a:pt x="640" y="203"/>
                </a:lnTo>
                <a:lnTo>
                  <a:pt x="686" y="294"/>
                </a:lnTo>
                <a:lnTo>
                  <a:pt x="729" y="114"/>
                </a:lnTo>
                <a:lnTo>
                  <a:pt x="777" y="294"/>
                </a:lnTo>
                <a:lnTo>
                  <a:pt x="822" y="294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0257" name="Text Box 17">
            <a:extLst>
              <a:ext uri="{FF2B5EF4-FFF2-40B4-BE49-F238E27FC236}">
                <a16:creationId xmlns:a16="http://schemas.microsoft.com/office/drawing/2014/main" id="{363F50FD-65BD-450D-A9E4-94EB112C6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5563" y="4779963"/>
            <a:ext cx="1079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sr-Latn-RS" sz="1400"/>
              <a:t>digitalno</a:t>
            </a:r>
            <a:endParaRPr lang="hr-HR" altLang="sr-Latn-RS" sz="1400"/>
          </a:p>
        </p:txBody>
      </p:sp>
      <p:sp>
        <p:nvSpPr>
          <p:cNvPr id="10258" name="Text Box 18">
            <a:extLst>
              <a:ext uri="{FF2B5EF4-FFF2-40B4-BE49-F238E27FC236}">
                <a16:creationId xmlns:a16="http://schemas.microsoft.com/office/drawing/2014/main" id="{48057119-F820-4592-8FA4-55424448C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8413" y="4562475"/>
            <a:ext cx="1222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sr-Latn-RS" sz="1400"/>
              <a:t>analogno</a:t>
            </a:r>
            <a:endParaRPr lang="hr-HR" altLang="sr-Latn-RS" sz="1400"/>
          </a:p>
        </p:txBody>
      </p:sp>
      <p:sp>
        <p:nvSpPr>
          <p:cNvPr id="10259" name="Text Box 19">
            <a:extLst>
              <a:ext uri="{FF2B5EF4-FFF2-40B4-BE49-F238E27FC236}">
                <a16:creationId xmlns:a16="http://schemas.microsoft.com/office/drawing/2014/main" id="{8DA9A15A-8536-4D2D-A91B-88C7FA209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484313"/>
            <a:ext cx="77755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r-HR" altLang="sr-Latn-RS" sz="2400"/>
              <a:t>Ako telefonska veza nije analogna, nego </a:t>
            </a:r>
            <a:r>
              <a:rPr lang="hr-HR" altLang="sr-Latn-RS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digitalna</a:t>
            </a:r>
            <a:r>
              <a:rPr lang="hr-HR" altLang="sr-Latn-RS" sz="2400"/>
              <a:t> </a:t>
            </a:r>
            <a:br>
              <a:rPr lang="hr-HR" altLang="sr-Latn-RS" sz="2400"/>
            </a:br>
            <a:r>
              <a:rPr lang="hr-HR" altLang="sr-Latn-RS" sz="2400"/>
              <a:t>(npr. ISDN, DSL), </a:t>
            </a:r>
          </a:p>
        </p:txBody>
      </p:sp>
      <p:sp>
        <p:nvSpPr>
          <p:cNvPr id="10260" name="Text Box 20">
            <a:extLst>
              <a:ext uri="{FF2B5EF4-FFF2-40B4-BE49-F238E27FC236}">
                <a16:creationId xmlns:a16="http://schemas.microsoft.com/office/drawing/2014/main" id="{9E2745CC-834D-4B62-85D5-C06B7DF66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2852738"/>
            <a:ext cx="67691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r-HR" altLang="sr-Latn-RS" sz="2400"/>
              <a:t>Za povezivanje se koristi ISDN ili DSL </a:t>
            </a:r>
            <a:r>
              <a:rPr lang="hr-HR" altLang="sr-Latn-RS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adapter</a:t>
            </a:r>
            <a:r>
              <a:rPr lang="hr-HR" altLang="sr-Latn-RS" sz="2400"/>
              <a:t>, ovisno o vrsti digitalne telefonske veze.</a:t>
            </a:r>
          </a:p>
        </p:txBody>
      </p:sp>
      <p:sp>
        <p:nvSpPr>
          <p:cNvPr id="10261" name="Text Box 21">
            <a:extLst>
              <a:ext uri="{FF2B5EF4-FFF2-40B4-BE49-F238E27FC236}">
                <a16:creationId xmlns:a16="http://schemas.microsoft.com/office/drawing/2014/main" id="{1F59AF45-C615-4582-8DF5-AD2B4A873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6" y="5997576"/>
            <a:ext cx="935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1400" dirty="0"/>
              <a:t>adapter</a:t>
            </a:r>
          </a:p>
        </p:txBody>
      </p:sp>
      <p:sp>
        <p:nvSpPr>
          <p:cNvPr id="10262" name="Freeform 22">
            <a:extLst>
              <a:ext uri="{FF2B5EF4-FFF2-40B4-BE49-F238E27FC236}">
                <a16:creationId xmlns:a16="http://schemas.microsoft.com/office/drawing/2014/main" id="{686EB6DF-B492-41A0-8269-18614D4D5FB0}"/>
              </a:ext>
            </a:extLst>
          </p:cNvPr>
          <p:cNvSpPr>
            <a:spLocks/>
          </p:cNvSpPr>
          <p:nvPr/>
        </p:nvSpPr>
        <p:spPr bwMode="auto">
          <a:xfrm>
            <a:off x="6659563" y="4076700"/>
            <a:ext cx="1433512" cy="1382713"/>
          </a:xfrm>
          <a:custGeom>
            <a:avLst/>
            <a:gdLst>
              <a:gd name="T0" fmla="*/ 0 w 903"/>
              <a:gd name="T1" fmla="*/ 1360488 h 871"/>
              <a:gd name="T2" fmla="*/ 433387 w 903"/>
              <a:gd name="T3" fmla="*/ 1360488 h 871"/>
              <a:gd name="T4" fmla="*/ 814387 w 903"/>
              <a:gd name="T5" fmla="*/ 1230313 h 871"/>
              <a:gd name="T6" fmla="*/ 1101725 w 903"/>
              <a:gd name="T7" fmla="*/ 966788 h 871"/>
              <a:gd name="T8" fmla="*/ 1312862 w 903"/>
              <a:gd name="T9" fmla="*/ 531813 h 871"/>
              <a:gd name="T10" fmla="*/ 1433512 w 903"/>
              <a:gd name="T11" fmla="*/ 0 h 87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03" h="871">
                <a:moveTo>
                  <a:pt x="0" y="857"/>
                </a:moveTo>
                <a:cubicBezTo>
                  <a:pt x="91" y="864"/>
                  <a:pt x="188" y="871"/>
                  <a:pt x="273" y="857"/>
                </a:cubicBezTo>
                <a:cubicBezTo>
                  <a:pt x="358" y="843"/>
                  <a:pt x="443" y="816"/>
                  <a:pt x="513" y="775"/>
                </a:cubicBezTo>
                <a:cubicBezTo>
                  <a:pt x="583" y="734"/>
                  <a:pt x="642" y="682"/>
                  <a:pt x="694" y="609"/>
                </a:cubicBezTo>
                <a:cubicBezTo>
                  <a:pt x="746" y="536"/>
                  <a:pt x="792" y="437"/>
                  <a:pt x="827" y="335"/>
                </a:cubicBezTo>
                <a:cubicBezTo>
                  <a:pt x="862" y="233"/>
                  <a:pt x="887" y="70"/>
                  <a:pt x="903" y="0"/>
                </a:cubicBezTo>
              </a:path>
            </a:pathLst>
          </a:custGeom>
          <a:noFill/>
          <a:ln w="19050" cmpd="sng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0263" name="Line 23">
            <a:extLst>
              <a:ext uri="{FF2B5EF4-FFF2-40B4-BE49-F238E27FC236}">
                <a16:creationId xmlns:a16="http://schemas.microsoft.com/office/drawing/2014/main" id="{05E5BDA0-0022-47B2-A98A-1CB2588258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87900" y="5422900"/>
            <a:ext cx="1670050" cy="1588"/>
          </a:xfrm>
          <a:prstGeom prst="line">
            <a:avLst/>
          </a:prstGeom>
          <a:noFill/>
          <a:ln w="19050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0264" name="Text Box 24">
            <a:extLst>
              <a:ext uri="{FF2B5EF4-FFF2-40B4-BE49-F238E27FC236}">
                <a16:creationId xmlns:a16="http://schemas.microsoft.com/office/drawing/2014/main" id="{06A7C703-73A0-42CB-BDB1-ADBAAA798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" y="1855788"/>
            <a:ext cx="77755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400"/>
              <a:t>                             tada modem nije potreban – nema pretvorbe u analogni signal.</a:t>
            </a:r>
          </a:p>
        </p:txBody>
      </p:sp>
      <p:pic>
        <p:nvPicPr>
          <p:cNvPr id="10265" name="Picture 25" descr="ISDN adapter">
            <a:extLst>
              <a:ext uri="{FF2B5EF4-FFF2-40B4-BE49-F238E27FC236}">
                <a16:creationId xmlns:a16="http://schemas.microsoft.com/office/drawing/2014/main" id="{6845648C-C5A2-4584-9E82-842DD5E3F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5157788"/>
            <a:ext cx="11525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2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xit" presetSubtype="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  <p:bldP spid="10253" grpId="0"/>
      <p:bldP spid="10258" grpId="0"/>
      <p:bldP spid="10260" grpId="0"/>
      <p:bldP spid="10261" grpId="0"/>
      <p:bldP spid="102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2948AE-7C8C-498C-9526-34637679F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A65E8E4-D1F9-48CD-AEDF-9C918C51C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AB50307-1CAC-4856-8BAA-276F84ADEE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62" t="19201" r="30314" b="6601"/>
          <a:stretch/>
        </p:blipFill>
        <p:spPr>
          <a:xfrm>
            <a:off x="2915816" y="2124519"/>
            <a:ext cx="6157888" cy="418420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6655427-9677-4CCC-A580-084B5A46E3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0" t="19201" r="36613" b="10742"/>
          <a:stretch/>
        </p:blipFill>
        <p:spPr>
          <a:xfrm>
            <a:off x="0" y="44625"/>
            <a:ext cx="4283968" cy="3514376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87688774-A5B7-4D38-8ADF-F9978BB153D6}"/>
              </a:ext>
            </a:extLst>
          </p:cNvPr>
          <p:cNvSpPr txBox="1"/>
          <p:nvPr/>
        </p:nvSpPr>
        <p:spPr>
          <a:xfrm>
            <a:off x="323528" y="3933056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Bežično povezivanje</a:t>
            </a:r>
          </a:p>
          <a:p>
            <a:pPr lvl="1"/>
            <a:r>
              <a:rPr lang="hr-HR"/>
              <a:t>Kao medij za bežično (engl. </a:t>
            </a:r>
            <a:r>
              <a:rPr lang="hr-HR" i="1"/>
              <a:t>wireless</a:t>
            </a:r>
            <a:r>
              <a:rPr lang="hr-HR"/>
              <a:t>) povezivanje uređaja koriste se radiovalovi, infracrvene zrake ili mikrovalovi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53764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Uređaji za povezivanje u mrežu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Pristupna točka (</a:t>
            </a:r>
            <a:r>
              <a:rPr lang="hr-HR" i="1" dirty="0" err="1"/>
              <a:t>access</a:t>
            </a:r>
            <a:r>
              <a:rPr lang="hr-HR" i="1" dirty="0"/>
              <a:t> </a:t>
            </a:r>
            <a:r>
              <a:rPr lang="hr-HR" i="1" dirty="0" err="1"/>
              <a:t>point</a:t>
            </a:r>
            <a:r>
              <a:rPr lang="hr-HR" dirty="0"/>
              <a:t>)</a:t>
            </a:r>
          </a:p>
          <a:p>
            <a:pPr lvl="1"/>
            <a:r>
              <a:rPr lang="hr-HR" dirty="0"/>
              <a:t>bežični </a:t>
            </a:r>
            <a:r>
              <a:rPr lang="hr-HR" dirty="0" err="1"/>
              <a:t>usmjernik</a:t>
            </a:r>
            <a:r>
              <a:rPr lang="hr-HR" dirty="0"/>
              <a:t> spojen na Internet koji putem bežične veze omogućava bežičnim uređajima u okolini priključivanje na mrežu</a:t>
            </a:r>
          </a:p>
          <a:p>
            <a:pPr lvl="1"/>
            <a:r>
              <a:rPr lang="hr-HR" dirty="0"/>
              <a:t>Mogu biti otvorene i </a:t>
            </a:r>
            <a:r>
              <a:rPr lang="hr-HR" b="1" dirty="0"/>
              <a:t> </a:t>
            </a:r>
            <a:r>
              <a:rPr lang="hr-HR" dirty="0"/>
              <a:t>zatvorene </a:t>
            </a:r>
          </a:p>
          <a:p>
            <a:pPr lvl="1"/>
            <a:r>
              <a:rPr lang="hr-HR" b="1" dirty="0"/>
              <a:t>Otvorene</a:t>
            </a:r>
            <a:r>
              <a:rPr lang="hr-HR" dirty="0"/>
              <a:t> pristupne točke ne zahtijevaju zaporku kako bismo se na njih spojili</a:t>
            </a:r>
          </a:p>
          <a:p>
            <a:pPr lvl="1"/>
            <a:r>
              <a:rPr lang="hr-HR" b="1" dirty="0"/>
              <a:t>Zatvorene</a:t>
            </a:r>
            <a:r>
              <a:rPr lang="hr-HR" dirty="0"/>
              <a:t> pristupne točke traže unos zaporke kako bismo pristupili mreži</a:t>
            </a:r>
          </a:p>
          <a:p>
            <a:endParaRPr lang="hr-HR" dirty="0"/>
          </a:p>
        </p:txBody>
      </p:sp>
      <p:pic>
        <p:nvPicPr>
          <p:cNvPr id="4" name="Slika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466" y="4653136"/>
            <a:ext cx="1685925" cy="1216025"/>
          </a:xfrm>
          <a:prstGeom prst="rect">
            <a:avLst/>
          </a:prstGeom>
        </p:spPr>
      </p:pic>
      <p:pic>
        <p:nvPicPr>
          <p:cNvPr id="5" name="Slika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8"/>
          <a:stretch/>
        </p:blipFill>
        <p:spPr bwMode="auto">
          <a:xfrm>
            <a:off x="4932040" y="4658615"/>
            <a:ext cx="1828165" cy="13912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kstniOkvir 5"/>
          <p:cNvSpPr txBox="1"/>
          <p:nvPr/>
        </p:nvSpPr>
        <p:spPr>
          <a:xfrm>
            <a:off x="2018466" y="5893226"/>
            <a:ext cx="1685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/>
              <a:t>OTVORENA PRISTUPNA TOČKA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4956991" y="5893226"/>
            <a:ext cx="1685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/>
              <a:t>ZATVORENA PRISTUPNA TOČKA</a:t>
            </a:r>
          </a:p>
        </p:txBody>
      </p:sp>
    </p:spTree>
    <p:extLst>
      <p:ext uri="{BB962C8B-B14F-4D97-AF65-F5344CB8AC3E}">
        <p14:creationId xmlns:p14="http://schemas.microsoft.com/office/powerpoint/2010/main" val="727934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ema">
  <a:themeElements>
    <a:clrScheme name="Office 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e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7.r špranca</Template>
  <TotalTime>176</TotalTime>
  <Words>822</Words>
  <Application>Microsoft Office PowerPoint</Application>
  <PresentationFormat>Prikaz na zaslonu (4:3)</PresentationFormat>
  <Paragraphs>134</Paragraphs>
  <Slides>24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30" baseType="lpstr">
      <vt:lpstr>Adobe Garamond Pro Bold</vt:lpstr>
      <vt:lpstr>Arial</vt:lpstr>
      <vt:lpstr>ArialMT</vt:lpstr>
      <vt:lpstr>Impact</vt:lpstr>
      <vt:lpstr>Wingdings-Regular</vt:lpstr>
      <vt:lpstr>Office tema</vt:lpstr>
      <vt:lpstr>Mrežna komunikacija</vt:lpstr>
      <vt:lpstr>1. Mrežno povezivanje</vt:lpstr>
      <vt:lpstr>Računalne mreže</vt:lpstr>
      <vt:lpstr>Načini povezivanja uređaja u mrežu</vt:lpstr>
      <vt:lpstr>PowerPoint prezentacija</vt:lpstr>
      <vt:lpstr>Primjer lokalne mreže</vt:lpstr>
      <vt:lpstr>PowerPoint prezentacija</vt:lpstr>
      <vt:lpstr>PowerPoint prezentacija</vt:lpstr>
      <vt:lpstr>Uređaji za povezivanje u mrežu</vt:lpstr>
      <vt:lpstr>PowerPoint prezentacija</vt:lpstr>
      <vt:lpstr>Uređaji za povezivanje u mrežu</vt:lpstr>
      <vt:lpstr>Uređaji za povezivanje u mrežu</vt:lpstr>
      <vt:lpstr>Uređaji za povezivanje u mrežu</vt:lpstr>
      <vt:lpstr>Uređaji za povezivanje u mrežu</vt:lpstr>
      <vt:lpstr>Prijenos podataka i protokoli</vt:lpstr>
      <vt:lpstr>PowerPoint prezentacija</vt:lpstr>
      <vt:lpstr>PowerPoint prezentacija</vt:lpstr>
      <vt:lpstr>PowerPoint prezentacija</vt:lpstr>
      <vt:lpstr>Model korisnik/poslužitelj</vt:lpstr>
      <vt:lpstr>PowerPoint prezentacija</vt:lpstr>
      <vt:lpstr>PowerPoint prezentacija</vt:lpstr>
      <vt:lpstr>Model ravnopravnih korisnika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Mrežna komunikacija</dc:title>
  <dc:creator>Dalia Kager</dc:creator>
  <cp:lastModifiedBy>Antonija Copić</cp:lastModifiedBy>
  <cp:revision>43</cp:revision>
  <dcterms:created xsi:type="dcterms:W3CDTF">2018-09-13T19:17:33Z</dcterms:created>
  <dcterms:modified xsi:type="dcterms:W3CDTF">2023-12-23T18:16:42Z</dcterms:modified>
</cp:coreProperties>
</file>